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6.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67" r:id="rId5"/>
    <p:sldId id="266" r:id="rId6"/>
    <p:sldId id="257" r:id="rId7"/>
    <p:sldId id="268" r:id="rId8"/>
    <p:sldId id="258" r:id="rId9"/>
    <p:sldId id="259" r:id="rId10"/>
    <p:sldId id="264" r:id="rId11"/>
    <p:sldId id="260" r:id="rId12"/>
    <p:sldId id="261" r:id="rId13"/>
    <p:sldId id="269" r:id="rId14"/>
    <p:sldId id="262" r:id="rId15"/>
    <p:sldId id="263" r:id="rId16"/>
    <p:sldId id="270" r:id="rId17"/>
    <p:sldId id="273" r:id="rId18"/>
    <p:sldId id="272" r:id="rId19"/>
    <p:sldId id="265" r:id="rId20"/>
    <p:sldId id="274" r:id="rId2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2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5" d="100"/>
          <a:sy n="95" d="100"/>
        </p:scale>
        <p:origin x="42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1.xml"/><Relationship Id="rId5" Type="http://schemas.openxmlformats.org/officeDocument/2006/relationships/image" Target="../media/image15.jpeg"/><Relationship Id="rId4" Type="http://schemas.openxmlformats.org/officeDocument/2006/relationships/image" Target="../media/image14.jpeg"/><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1.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1.xml"/><Relationship Id="rId6" Type="http://schemas.openxmlformats.org/officeDocument/2006/relationships/hyperlink" Target="https://www.youtube.com/@man.fromearth" TargetMode="External"/><Relationship Id="rId5" Type="http://schemas.openxmlformats.org/officeDocument/2006/relationships/hyperlink" Target="https://www.youtube.com/@lourrutiappt" TargetMode="External"/><Relationship Id="rId4" Type="http://schemas.openxmlformats.org/officeDocument/2006/relationships/hyperlink" Target="https://www.engineersgarage.com/" TargetMode="External"/><Relationship Id="rId3" Type="http://schemas.openxmlformats.org/officeDocument/2006/relationships/hyperlink" Target="https://en.wikipedia.org/wiki/First-person_view_(radio_control)" TargetMode="External"/><Relationship Id="rId2" Type="http://schemas.openxmlformats.org/officeDocument/2006/relationships/hyperlink" Target="https://insidefpv.com/" TargetMode="Externa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4.jpe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image" Target="../media/image7.jpeg"/><Relationship Id="rId3" Type="http://schemas.openxmlformats.org/officeDocument/2006/relationships/image" Target="../media/image6.webp"/><Relationship Id="rId2" Type="http://schemas.openxmlformats.org/officeDocument/2006/relationships/image" Target="../media/image5.jpe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0" descr="preencoded.png"/>
          <p:cNvPicPr>
            <a:picLocks noChangeAspect="1"/>
          </p:cNvPicPr>
          <p:nvPr/>
        </p:nvPicPr>
        <p:blipFill>
          <a:blip r:embed="rId1"/>
          <a:stretch>
            <a:fillRect/>
          </a:stretch>
        </p:blipFill>
        <p:spPr>
          <a:xfrm>
            <a:off x="0" y="-9259"/>
            <a:ext cx="14666896" cy="8250129"/>
          </a:xfrm>
          <a:prstGeom prst="rect">
            <a:avLst/>
          </a:prstGeom>
        </p:spPr>
      </p:pic>
      <p:sp>
        <p:nvSpPr>
          <p:cNvPr id="5" name="Text 1"/>
          <p:cNvSpPr/>
          <p:nvPr/>
        </p:nvSpPr>
        <p:spPr>
          <a:xfrm>
            <a:off x="41599" y="6167032"/>
            <a:ext cx="6352171" cy="1666399"/>
          </a:xfrm>
          <a:prstGeom prst="rect">
            <a:avLst/>
          </a:prstGeom>
          <a:noFill/>
          <a:effectLst>
            <a:outerShdw blurRad="50800" dist="38100" dir="2700000" algn="tl" rotWithShape="0">
              <a:prstClr val="black">
                <a:alpha val="40000"/>
              </a:prstClr>
            </a:outerShdw>
          </a:effectLst>
        </p:spPr>
        <p:txBody>
          <a:bodyPr wrap="square" rtlCol="0" anchor="ctr"/>
          <a:lstStyle/>
          <a:p>
            <a:pPr marL="0" indent="0">
              <a:lnSpc>
                <a:spcPts val="6560"/>
              </a:lnSpc>
              <a:buNone/>
            </a:pPr>
            <a:r>
              <a:rPr lang="en-US" sz="8000" b="1" kern="0" spc="-105" dirty="0">
                <a:solidFill>
                  <a:schemeClr val="bg1"/>
                </a:solidFill>
                <a:latin typeface="adonis-web" pitchFamily="34" charset="0"/>
                <a:ea typeface="adonis-web" pitchFamily="34" charset="-122"/>
                <a:cs typeface="adonis-web" pitchFamily="34" charset="-120"/>
              </a:rPr>
              <a:t> </a:t>
            </a:r>
            <a:r>
              <a:rPr lang="en-US" sz="8000" b="1" kern="0" spc="-105" dirty="0">
                <a:solidFill>
                  <a:schemeClr val="bg1"/>
                </a:solidFill>
                <a:latin typeface="Source Sans Pro" panose="020B0503030403020204" pitchFamily="34" charset="0"/>
                <a:ea typeface="Source Sans Pro" panose="020B0503030403020204" pitchFamily="34" charset="0"/>
                <a:cs typeface="adonis-web" pitchFamily="34" charset="-120"/>
              </a:rPr>
              <a:t>FPV-DRONES</a:t>
            </a:r>
            <a:endParaRPr lang="en-US" sz="8000" dirty="0">
              <a:solidFill>
                <a:schemeClr val="bg1"/>
              </a:solidFill>
              <a:latin typeface="Source Sans Pro" panose="020B0503030403020204" pitchFamily="34" charset="0"/>
              <a:ea typeface="Source Sans Pro" panose="020B0503030403020204" pitchFamily="34" charset="0"/>
            </a:endParaRPr>
          </a:p>
        </p:txBody>
      </p:sp>
      <p:sp>
        <p:nvSpPr>
          <p:cNvPr id="6" name="Text 2"/>
          <p:cNvSpPr/>
          <p:nvPr/>
        </p:nvSpPr>
        <p:spPr>
          <a:xfrm>
            <a:off x="8840331" y="6129063"/>
            <a:ext cx="5100430" cy="1704368"/>
          </a:xfrm>
          <a:prstGeom prst="rect">
            <a:avLst/>
          </a:prstGeom>
          <a:noFill/>
          <a:effectLst>
            <a:outerShdw blurRad="50800" dist="38100" dir="2700000" algn="tl" rotWithShape="0">
              <a:prstClr val="black">
                <a:alpha val="40000"/>
              </a:prstClr>
            </a:outerShdw>
          </a:effectLst>
        </p:spPr>
        <p:txBody>
          <a:bodyPr wrap="square" rtlCol="0" anchor="t"/>
          <a:lstStyle/>
          <a:p>
            <a:r>
              <a:rPr lang="en-US" sz="2800" b="1" dirty="0">
                <a:solidFill>
                  <a:schemeClr val="bg1"/>
                </a:solidFill>
                <a:latin typeface="Source Sans Pro" panose="020B0503030403020204" pitchFamily="34" charset="0"/>
                <a:ea typeface="Source Sans Pro" panose="020B0503030403020204" pitchFamily="34" charset="0"/>
              </a:rPr>
              <a:t>Submitted By : </a:t>
            </a:r>
            <a:r>
              <a:rPr lang="en-GB" altLang="en-US" sz="2800" b="1" dirty="0">
                <a:solidFill>
                  <a:schemeClr val="bg1"/>
                </a:solidFill>
                <a:latin typeface="Source Sans Pro" panose="020B0503030403020204" pitchFamily="34" charset="0"/>
                <a:ea typeface="Source Sans Pro" panose="020B0503030403020204" pitchFamily="34" charset="0"/>
              </a:rPr>
              <a:t>Jiya Monpara</a:t>
            </a:r>
            <a:endParaRPr lang="en-US" sz="2800" b="1" dirty="0">
              <a:solidFill>
                <a:schemeClr val="bg1"/>
              </a:solidFill>
              <a:latin typeface="Source Sans Pro" panose="020B0503030403020204" pitchFamily="34" charset="0"/>
              <a:ea typeface="Source Sans Pro" panose="020B0503030403020204" pitchFamily="34" charset="0"/>
            </a:endParaRPr>
          </a:p>
          <a:p>
            <a:r>
              <a:rPr lang="en-US" sz="2800" b="1" dirty="0">
                <a:solidFill>
                  <a:schemeClr val="bg1"/>
                </a:solidFill>
                <a:latin typeface="Source Sans Pro" panose="020B0503030403020204" pitchFamily="34" charset="0"/>
                <a:ea typeface="Source Sans Pro" panose="020B0503030403020204" pitchFamily="34" charset="0"/>
              </a:rPr>
              <a:t>Exam No : </a:t>
            </a:r>
            <a:r>
              <a:rPr lang="en-GB" altLang="en-US" sz="2800" b="1" dirty="0">
                <a:solidFill>
                  <a:schemeClr val="bg1"/>
                </a:solidFill>
                <a:latin typeface="Source Sans Pro" panose="020B0503030403020204" pitchFamily="34" charset="0"/>
                <a:ea typeface="Source Sans Pro" panose="020B0503030403020204" pitchFamily="34" charset="0"/>
              </a:rPr>
              <a:t>6045</a:t>
            </a:r>
            <a:endParaRPr lang="en-US" sz="2800" b="1" dirty="0">
              <a:solidFill>
                <a:schemeClr val="bg1"/>
              </a:solidFill>
              <a:latin typeface="Source Sans Pro" panose="020B0503030403020204" pitchFamily="34" charset="0"/>
              <a:ea typeface="Source Sans Pro" panose="020B0503030403020204" pitchFamily="34" charset="0"/>
            </a:endParaRPr>
          </a:p>
          <a:p>
            <a:r>
              <a:rPr lang="en-US" sz="2800" b="1" dirty="0">
                <a:solidFill>
                  <a:schemeClr val="bg1"/>
                </a:solidFill>
                <a:latin typeface="Source Sans Pro" panose="020B0503030403020204" pitchFamily="34" charset="0"/>
                <a:ea typeface="Source Sans Pro" panose="020B0503030403020204" pitchFamily="34" charset="0"/>
              </a:rPr>
              <a:t>Guide By : Prof.</a:t>
            </a:r>
            <a:r>
              <a:rPr lang="en-GB" altLang="en-US" sz="2800" b="1" dirty="0">
                <a:solidFill>
                  <a:schemeClr val="bg1"/>
                </a:solidFill>
                <a:latin typeface="Source Sans Pro" panose="020B0503030403020204" pitchFamily="34" charset="0"/>
                <a:ea typeface="Source Sans Pro" panose="020B0503030403020204" pitchFamily="34" charset="0"/>
              </a:rPr>
              <a:t> Jayesh Maurya</a:t>
            </a:r>
            <a:r>
              <a:rPr lang="en-US" sz="2800" b="1" dirty="0">
                <a:solidFill>
                  <a:schemeClr val="bg1"/>
                </a:solidFill>
                <a:latin typeface="Source Sans Pro" panose="020B0503030403020204" pitchFamily="34" charset="0"/>
                <a:ea typeface="Source Sans Pro" panose="020B0503030403020204" pitchFamily="34" charset="0"/>
              </a:rPr>
              <a:t> </a:t>
            </a:r>
            <a:endParaRPr lang="en-US" sz="2800" b="1" dirty="0">
              <a:solidFill>
                <a:schemeClr val="bg1"/>
              </a:solidFill>
              <a:latin typeface="Source Sans Pro" panose="020B0503030403020204" pitchFamily="34" charset="0"/>
              <a:ea typeface="Source Sans Pro" panose="020B0503030403020204" pitchFamily="34" charset="0"/>
            </a:endParaRPr>
          </a:p>
        </p:txBody>
      </p:sp>
      <p:grpSp>
        <p:nvGrpSpPr>
          <p:cNvPr id="11" name="Group 10"/>
          <p:cNvGrpSpPr/>
          <p:nvPr/>
        </p:nvGrpSpPr>
        <p:grpSpPr>
          <a:xfrm>
            <a:off x="5477144" y="-2937854"/>
            <a:ext cx="7568431" cy="8735756"/>
            <a:chOff x="7702296" y="-3096594"/>
            <a:chExt cx="7568431" cy="8735756"/>
          </a:xfrm>
          <a:blipFill dpi="0" rotWithShape="0">
            <a:blip r:embed="rId2"/>
            <a:srcRect/>
            <a:stretch>
              <a:fillRect t="31000"/>
            </a:stretch>
          </a:blipFill>
        </p:grpSpPr>
        <p:sp>
          <p:nvSpPr>
            <p:cNvPr id="12" name="Rectangle: Rounded Corners 11"/>
            <p:cNvSpPr/>
            <p:nvPr/>
          </p:nvSpPr>
          <p:spPr>
            <a:xfrm rot="2288793">
              <a:off x="9891814" y="-3096594"/>
              <a:ext cx="1143000" cy="606571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Rounded Corners 12"/>
            <p:cNvSpPr/>
            <p:nvPr/>
          </p:nvSpPr>
          <p:spPr>
            <a:xfrm rot="2288793">
              <a:off x="10628124" y="-2745461"/>
              <a:ext cx="874716" cy="838462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Rounded Corners 13"/>
            <p:cNvSpPr/>
            <p:nvPr/>
          </p:nvSpPr>
          <p:spPr>
            <a:xfrm rot="2307816">
              <a:off x="7882670" y="-2232945"/>
              <a:ext cx="583154" cy="606571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Rounded Corners 14"/>
            <p:cNvSpPr/>
            <p:nvPr/>
          </p:nvSpPr>
          <p:spPr>
            <a:xfrm rot="2288793">
              <a:off x="12520978" y="-2188322"/>
              <a:ext cx="1668169" cy="697744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Rectangle: Rounded Corners 15"/>
            <p:cNvSpPr/>
            <p:nvPr/>
          </p:nvSpPr>
          <p:spPr>
            <a:xfrm rot="2231563">
              <a:off x="14500414" y="-1048686"/>
              <a:ext cx="770313" cy="606571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p:cNvSpPr/>
            <p:nvPr/>
          </p:nvSpPr>
          <p:spPr>
            <a:xfrm>
              <a:off x="9928229" y="3990137"/>
              <a:ext cx="1193805" cy="11938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p:cNvSpPr/>
            <p:nvPr/>
          </p:nvSpPr>
          <p:spPr>
            <a:xfrm>
              <a:off x="7702296" y="2367445"/>
              <a:ext cx="916626" cy="9166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0" descr="preencoded.png"/>
          <p:cNvPicPr>
            <a:picLocks noChangeAspect="1"/>
          </p:cNvPicPr>
          <p:nvPr/>
        </p:nvPicPr>
        <p:blipFill>
          <a:blip r:embed="rId1"/>
          <a:stretch>
            <a:fillRect/>
          </a:stretch>
        </p:blipFill>
        <p:spPr>
          <a:xfrm>
            <a:off x="0" y="-9259"/>
            <a:ext cx="14666896" cy="8250129"/>
          </a:xfrm>
          <a:prstGeom prst="rect">
            <a:avLst/>
          </a:prstGeom>
        </p:spPr>
      </p:pic>
      <p:sp>
        <p:nvSpPr>
          <p:cNvPr id="4" name="Text 1"/>
          <p:cNvSpPr/>
          <p:nvPr/>
        </p:nvSpPr>
        <p:spPr>
          <a:xfrm>
            <a:off x="2348388" y="2749868"/>
            <a:ext cx="9775507" cy="694373"/>
          </a:xfrm>
          <a:prstGeom prst="rect">
            <a:avLst/>
          </a:prstGeom>
          <a:noFill/>
        </p:spPr>
        <p:txBody>
          <a:bodyPr wrap="none" rtlCol="0" anchor="t"/>
          <a:lstStyle/>
          <a:p>
            <a:pPr marL="0" indent="0" algn="ctr">
              <a:lnSpc>
                <a:spcPts val="5470"/>
              </a:lnSpc>
              <a:buNone/>
            </a:pPr>
            <a:r>
              <a:rPr lang="en-US" sz="4375" b="1" kern="0" spc="-87" dirty="0">
                <a:solidFill>
                  <a:schemeClr val="bg1"/>
                </a:solidFill>
                <a:latin typeface="Source Sans Pro" panose="020B0503030403020204" pitchFamily="34" charset="0"/>
                <a:ea typeface="Source Sans Pro" panose="020B0503030403020204" pitchFamily="34" charset="0"/>
                <a:cs typeface="adonis-web" pitchFamily="34" charset="-120"/>
              </a:rPr>
              <a:t>FPV Drone Freestyle</a:t>
            </a:r>
            <a:endParaRPr lang="en-US" sz="4375" dirty="0">
              <a:solidFill>
                <a:schemeClr val="bg1"/>
              </a:solidFill>
              <a:latin typeface="Source Sans Pro" panose="020B0503030403020204" pitchFamily="34" charset="0"/>
              <a:ea typeface="Source Sans Pro" panose="020B0503030403020204" pitchFamily="34" charset="0"/>
            </a:endParaRPr>
          </a:p>
        </p:txBody>
      </p:sp>
      <p:sp>
        <p:nvSpPr>
          <p:cNvPr id="5" name="Text 2"/>
          <p:cNvSpPr/>
          <p:nvPr/>
        </p:nvSpPr>
        <p:spPr>
          <a:xfrm>
            <a:off x="2348389" y="3999667"/>
            <a:ext cx="2777490" cy="347186"/>
          </a:xfrm>
          <a:prstGeom prst="rect">
            <a:avLst/>
          </a:prstGeom>
          <a:noFill/>
        </p:spPr>
        <p:txBody>
          <a:bodyPr wrap="none" rtlCol="0" anchor="t"/>
          <a:lstStyle/>
          <a:p>
            <a:pPr marL="0" indent="0">
              <a:lnSpc>
                <a:spcPts val="2735"/>
              </a:lnSpc>
              <a:buNone/>
            </a:pPr>
            <a:r>
              <a:rPr lang="en-US" sz="2185" b="1" kern="0" spc="-44" dirty="0">
                <a:solidFill>
                  <a:schemeClr val="bg1"/>
                </a:solidFill>
                <a:latin typeface="adonis-web" pitchFamily="34" charset="0"/>
                <a:ea typeface="adonis-web" pitchFamily="34" charset="-122"/>
                <a:cs typeface="adonis-web" pitchFamily="34" charset="-120"/>
              </a:rPr>
              <a:t>Creative Flying</a:t>
            </a:r>
            <a:endParaRPr lang="en-US" sz="2185" dirty="0">
              <a:solidFill>
                <a:schemeClr val="bg1"/>
              </a:solidFill>
            </a:endParaRPr>
          </a:p>
        </p:txBody>
      </p:sp>
      <p:sp>
        <p:nvSpPr>
          <p:cNvPr id="6" name="Text 3"/>
          <p:cNvSpPr/>
          <p:nvPr/>
        </p:nvSpPr>
        <p:spPr>
          <a:xfrm>
            <a:off x="2348389" y="4569023"/>
            <a:ext cx="2949416" cy="710803"/>
          </a:xfrm>
          <a:prstGeom prst="rect">
            <a:avLst/>
          </a:prstGeom>
          <a:noFill/>
        </p:spPr>
        <p:txBody>
          <a:bodyPr wrap="square" rtlCol="0" anchor="t"/>
          <a:lstStyle/>
          <a:p>
            <a:pPr marL="0" indent="0">
              <a:lnSpc>
                <a:spcPts val="2800"/>
              </a:lnSpc>
              <a:buNone/>
            </a:pPr>
            <a:r>
              <a:rPr lang="en-US" sz="1750" kern="0" spc="-35" dirty="0">
                <a:solidFill>
                  <a:schemeClr val="bg1"/>
                </a:solidFill>
                <a:latin typeface="Source Sans Pro" panose="020B0503030403020204" pitchFamily="34" charset="0"/>
                <a:ea typeface="Source Sans Pro" pitchFamily="34" charset="-122"/>
                <a:cs typeface="Source Sans Pro" pitchFamily="34" charset="-120"/>
              </a:rPr>
              <a:t>Expressive and dynamic maneuvers</a:t>
            </a:r>
            <a:endParaRPr lang="en-US" sz="1750" dirty="0">
              <a:solidFill>
                <a:schemeClr val="bg1"/>
              </a:solidFill>
            </a:endParaRPr>
          </a:p>
        </p:txBody>
      </p:sp>
      <p:sp>
        <p:nvSpPr>
          <p:cNvPr id="7" name="Text 4"/>
          <p:cNvSpPr/>
          <p:nvPr/>
        </p:nvSpPr>
        <p:spPr>
          <a:xfrm>
            <a:off x="5847398" y="3999667"/>
            <a:ext cx="2777490" cy="347186"/>
          </a:xfrm>
          <a:prstGeom prst="rect">
            <a:avLst/>
          </a:prstGeom>
          <a:noFill/>
        </p:spPr>
        <p:txBody>
          <a:bodyPr wrap="none" rtlCol="0" anchor="t"/>
          <a:lstStyle/>
          <a:p>
            <a:pPr marL="0" indent="0">
              <a:lnSpc>
                <a:spcPts val="2735"/>
              </a:lnSpc>
              <a:buNone/>
            </a:pPr>
            <a:r>
              <a:rPr lang="en-US" sz="2185" b="1" kern="0" spc="-44" dirty="0">
                <a:solidFill>
                  <a:schemeClr val="bg1"/>
                </a:solidFill>
                <a:latin typeface="adonis-web" pitchFamily="34" charset="0"/>
                <a:ea typeface="adonis-web" pitchFamily="34" charset="-122"/>
                <a:cs typeface="adonis-web" pitchFamily="34" charset="-120"/>
              </a:rPr>
              <a:t>Acrobatic Tricks</a:t>
            </a:r>
            <a:endParaRPr lang="en-US" sz="2185" dirty="0">
              <a:solidFill>
                <a:schemeClr val="bg1"/>
              </a:solidFill>
            </a:endParaRPr>
          </a:p>
        </p:txBody>
      </p:sp>
      <p:sp>
        <p:nvSpPr>
          <p:cNvPr id="8" name="Text 5"/>
          <p:cNvSpPr/>
          <p:nvPr/>
        </p:nvSpPr>
        <p:spPr>
          <a:xfrm>
            <a:off x="5847398" y="4569023"/>
            <a:ext cx="2949416" cy="710803"/>
          </a:xfrm>
          <a:prstGeom prst="rect">
            <a:avLst/>
          </a:prstGeom>
          <a:noFill/>
        </p:spPr>
        <p:txBody>
          <a:bodyPr wrap="square" rtlCol="0" anchor="t"/>
          <a:lstStyle/>
          <a:p>
            <a:pPr marL="0" indent="0">
              <a:lnSpc>
                <a:spcPts val="2800"/>
              </a:lnSpc>
              <a:buNone/>
            </a:pPr>
            <a:r>
              <a:rPr lang="en-US" sz="1750" kern="0" spc="-35" dirty="0">
                <a:solidFill>
                  <a:schemeClr val="bg1"/>
                </a:solidFill>
                <a:latin typeface="Source Sans Pro" panose="020B0503030403020204" pitchFamily="34" charset="0"/>
                <a:ea typeface="Source Sans Pro" pitchFamily="34" charset="-122"/>
                <a:cs typeface="Source Sans Pro" pitchFamily="34" charset="-120"/>
              </a:rPr>
              <a:t>Performing flips, rolls, and inverted flights</a:t>
            </a:r>
            <a:endParaRPr lang="en-US" sz="1750" dirty="0">
              <a:solidFill>
                <a:schemeClr val="bg1"/>
              </a:solidFill>
            </a:endParaRPr>
          </a:p>
        </p:txBody>
      </p:sp>
      <p:sp>
        <p:nvSpPr>
          <p:cNvPr id="9" name="Text 6"/>
          <p:cNvSpPr/>
          <p:nvPr/>
        </p:nvSpPr>
        <p:spPr>
          <a:xfrm>
            <a:off x="9346406" y="3999667"/>
            <a:ext cx="2777490" cy="347186"/>
          </a:xfrm>
          <a:prstGeom prst="rect">
            <a:avLst/>
          </a:prstGeom>
          <a:noFill/>
        </p:spPr>
        <p:txBody>
          <a:bodyPr wrap="none" rtlCol="0" anchor="t"/>
          <a:lstStyle/>
          <a:p>
            <a:pPr marL="0" indent="0">
              <a:lnSpc>
                <a:spcPts val="2735"/>
              </a:lnSpc>
              <a:buNone/>
            </a:pPr>
            <a:r>
              <a:rPr lang="en-US" sz="2185" b="1" kern="0" spc="-44" dirty="0">
                <a:solidFill>
                  <a:schemeClr val="bg1"/>
                </a:solidFill>
                <a:latin typeface="adonis-web" pitchFamily="34" charset="0"/>
                <a:ea typeface="adonis-web" pitchFamily="34" charset="-122"/>
                <a:cs typeface="adonis-web" pitchFamily="34" charset="-120"/>
              </a:rPr>
              <a:t>Immersive Experience</a:t>
            </a:r>
            <a:endParaRPr lang="en-US" sz="2185" dirty="0">
              <a:solidFill>
                <a:schemeClr val="bg1"/>
              </a:solidFill>
            </a:endParaRPr>
          </a:p>
        </p:txBody>
      </p:sp>
      <p:sp>
        <p:nvSpPr>
          <p:cNvPr id="10" name="Text 7"/>
          <p:cNvSpPr/>
          <p:nvPr/>
        </p:nvSpPr>
        <p:spPr>
          <a:xfrm>
            <a:off x="9346406" y="4569023"/>
            <a:ext cx="2949416" cy="710803"/>
          </a:xfrm>
          <a:prstGeom prst="rect">
            <a:avLst/>
          </a:prstGeom>
          <a:noFill/>
        </p:spPr>
        <p:txBody>
          <a:bodyPr wrap="square" rtlCol="0" anchor="t"/>
          <a:lstStyle/>
          <a:p>
            <a:pPr marL="0" indent="0">
              <a:lnSpc>
                <a:spcPts val="2800"/>
              </a:lnSpc>
              <a:buNone/>
            </a:pPr>
            <a:r>
              <a:rPr lang="en-US" sz="1750" kern="0" spc="-35" dirty="0">
                <a:solidFill>
                  <a:schemeClr val="bg1"/>
                </a:solidFill>
                <a:latin typeface="Source Sans Pro" panose="020B0503030403020204" pitchFamily="34" charset="0"/>
                <a:ea typeface="Source Sans Pro" pitchFamily="34" charset="-122"/>
                <a:cs typeface="Source Sans Pro" pitchFamily="34" charset="-120"/>
              </a:rPr>
              <a:t>Engaging and adrenaline-pumping flying style</a:t>
            </a:r>
            <a:endParaRPr lang="en-US" sz="1750"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0" descr="preencoded.png"/>
          <p:cNvPicPr>
            <a:picLocks noChangeAspect="1"/>
          </p:cNvPicPr>
          <p:nvPr/>
        </p:nvPicPr>
        <p:blipFill>
          <a:blip r:embed="rId1"/>
          <a:stretch>
            <a:fillRect/>
          </a:stretch>
        </p:blipFill>
        <p:spPr>
          <a:xfrm>
            <a:off x="0" y="-9259"/>
            <a:ext cx="14666896" cy="8250129"/>
          </a:xfrm>
          <a:prstGeom prst="rect">
            <a:avLst/>
          </a:prstGeom>
        </p:spPr>
      </p:pic>
      <p:sp>
        <p:nvSpPr>
          <p:cNvPr id="4" name="Text 1"/>
          <p:cNvSpPr/>
          <p:nvPr/>
        </p:nvSpPr>
        <p:spPr>
          <a:xfrm>
            <a:off x="1917700" y="893444"/>
            <a:ext cx="10718799" cy="694373"/>
          </a:xfrm>
          <a:prstGeom prst="rect">
            <a:avLst/>
          </a:prstGeom>
          <a:noFill/>
        </p:spPr>
        <p:txBody>
          <a:bodyPr wrap="none" rtlCol="0" anchor="t"/>
          <a:lstStyle/>
          <a:p>
            <a:pPr marL="0" indent="0">
              <a:lnSpc>
                <a:spcPts val="5470"/>
              </a:lnSpc>
              <a:buNone/>
            </a:pPr>
            <a:r>
              <a:rPr lang="en-US" sz="4375" b="1" kern="0" spc="-87" dirty="0">
                <a:solidFill>
                  <a:schemeClr val="bg1"/>
                </a:solidFill>
                <a:latin typeface="Source Sans Pro" panose="020B0503030403020204" pitchFamily="34" charset="0"/>
                <a:ea typeface="Source Sans Pro" panose="020B0503030403020204" pitchFamily="34" charset="0"/>
                <a:cs typeface="adonis-web" pitchFamily="34" charset="-120"/>
              </a:rPr>
              <a:t>FPV Drone photography and videography</a:t>
            </a:r>
            <a:endParaRPr lang="en-US" sz="4375" dirty="0">
              <a:solidFill>
                <a:schemeClr val="bg1"/>
              </a:solidFill>
              <a:latin typeface="Source Sans Pro" panose="020B0503030403020204" pitchFamily="34" charset="0"/>
              <a:ea typeface="Source Sans Pro" panose="020B0503030403020204" pitchFamily="34" charset="0"/>
            </a:endParaRPr>
          </a:p>
        </p:txBody>
      </p:sp>
      <p:sp>
        <p:nvSpPr>
          <p:cNvPr id="5" name="Text 2"/>
          <p:cNvSpPr/>
          <p:nvPr/>
        </p:nvSpPr>
        <p:spPr>
          <a:xfrm>
            <a:off x="1917700" y="2057400"/>
            <a:ext cx="6210299" cy="4961335"/>
          </a:xfrm>
          <a:prstGeom prst="rect">
            <a:avLst/>
          </a:prstGeom>
          <a:noFill/>
        </p:spPr>
        <p:txBody>
          <a:bodyPr wrap="none" rtlCol="0" anchor="t"/>
          <a:lstStyle/>
          <a:p>
            <a:pPr>
              <a:lnSpc>
                <a:spcPct val="150000"/>
              </a:lnSpc>
            </a:pPr>
            <a:r>
              <a:rPr lang="en-US" sz="2400" dirty="0">
                <a:solidFill>
                  <a:schemeClr val="bg1"/>
                </a:solidFill>
                <a:latin typeface="Source Sans Pro" panose="020B0503030403020204" pitchFamily="34" charset="0"/>
                <a:ea typeface="Source Sans Pro" panose="020B0503030403020204" pitchFamily="34" charset="0"/>
                <a:cs typeface="Mukta" pitchFamily="34" charset="-120"/>
              </a:rPr>
              <a:t>FPV drones have revolutionized the </a:t>
            </a:r>
            <a:endParaRPr lang="en-US" sz="2400" dirty="0">
              <a:solidFill>
                <a:schemeClr val="bg1"/>
              </a:solidFill>
              <a:latin typeface="Source Sans Pro" panose="020B0503030403020204" pitchFamily="34" charset="0"/>
              <a:ea typeface="Source Sans Pro" panose="020B0503030403020204" pitchFamily="34" charset="0"/>
              <a:cs typeface="Mukta" pitchFamily="34" charset="-120"/>
            </a:endParaRPr>
          </a:p>
          <a:p>
            <a:pPr>
              <a:lnSpc>
                <a:spcPct val="150000"/>
              </a:lnSpc>
            </a:pPr>
            <a:r>
              <a:rPr lang="en-US" sz="2400" dirty="0">
                <a:solidFill>
                  <a:schemeClr val="bg1"/>
                </a:solidFill>
                <a:latin typeface="Source Sans Pro" panose="020B0503030403020204" pitchFamily="34" charset="0"/>
                <a:ea typeface="Source Sans Pro" panose="020B0503030403020204" pitchFamily="34" charset="0"/>
                <a:cs typeface="Mukta" pitchFamily="34" charset="-120"/>
              </a:rPr>
              <a:t>world of photography and videography,</a:t>
            </a:r>
            <a:endParaRPr lang="en-US" sz="2400" dirty="0">
              <a:solidFill>
                <a:schemeClr val="bg1"/>
              </a:solidFill>
              <a:latin typeface="Source Sans Pro" panose="020B0503030403020204" pitchFamily="34" charset="0"/>
              <a:ea typeface="Source Sans Pro" panose="020B0503030403020204" pitchFamily="34" charset="0"/>
              <a:cs typeface="Mukta" pitchFamily="34" charset="-120"/>
            </a:endParaRPr>
          </a:p>
          <a:p>
            <a:pPr>
              <a:lnSpc>
                <a:spcPct val="150000"/>
              </a:lnSpc>
            </a:pPr>
            <a:r>
              <a:rPr lang="en-US" sz="2400" dirty="0">
                <a:solidFill>
                  <a:schemeClr val="bg1"/>
                </a:solidFill>
                <a:latin typeface="Source Sans Pro" panose="020B0503030403020204" pitchFamily="34" charset="0"/>
                <a:ea typeface="Source Sans Pro" panose="020B0503030403020204" pitchFamily="34" charset="0"/>
                <a:cs typeface="Mukta" pitchFamily="34" charset="-120"/>
              </a:rPr>
              <a:t>providing enthusiasts and professionals</a:t>
            </a:r>
            <a:endParaRPr lang="en-US" sz="2400" dirty="0">
              <a:solidFill>
                <a:schemeClr val="bg1"/>
              </a:solidFill>
              <a:latin typeface="Source Sans Pro" panose="020B0503030403020204" pitchFamily="34" charset="0"/>
              <a:ea typeface="Source Sans Pro" panose="020B0503030403020204" pitchFamily="34" charset="0"/>
              <a:cs typeface="Mukta" pitchFamily="34" charset="-120"/>
            </a:endParaRPr>
          </a:p>
          <a:p>
            <a:pPr>
              <a:lnSpc>
                <a:spcPct val="150000"/>
              </a:lnSpc>
            </a:pPr>
            <a:r>
              <a:rPr lang="en-US" sz="2400" dirty="0">
                <a:solidFill>
                  <a:schemeClr val="bg1"/>
                </a:solidFill>
                <a:latin typeface="Source Sans Pro" panose="020B0503030403020204" pitchFamily="34" charset="0"/>
                <a:ea typeface="Source Sans Pro" panose="020B0503030403020204" pitchFamily="34" charset="0"/>
                <a:cs typeface="Mukta" pitchFamily="34" charset="-120"/>
              </a:rPr>
              <a:t>with a unique perspective to capture </a:t>
            </a:r>
            <a:endParaRPr lang="en-US" sz="2400" dirty="0">
              <a:solidFill>
                <a:schemeClr val="bg1"/>
              </a:solidFill>
              <a:latin typeface="Source Sans Pro" panose="020B0503030403020204" pitchFamily="34" charset="0"/>
              <a:ea typeface="Source Sans Pro" panose="020B0503030403020204" pitchFamily="34" charset="0"/>
              <a:cs typeface="Mukta" pitchFamily="34" charset="-120"/>
            </a:endParaRPr>
          </a:p>
          <a:p>
            <a:pPr>
              <a:lnSpc>
                <a:spcPct val="150000"/>
              </a:lnSpc>
            </a:pPr>
            <a:r>
              <a:rPr lang="en-US" sz="2400" dirty="0">
                <a:solidFill>
                  <a:schemeClr val="bg1"/>
                </a:solidFill>
                <a:latin typeface="Source Sans Pro" panose="020B0503030403020204" pitchFamily="34" charset="0"/>
                <a:ea typeface="Source Sans Pro" panose="020B0503030403020204" pitchFamily="34" charset="0"/>
                <a:cs typeface="Mukta" pitchFamily="34" charset="-120"/>
              </a:rPr>
              <a:t>stunning aerial shots. With the </a:t>
            </a:r>
            <a:endParaRPr lang="en-US" sz="2400" dirty="0">
              <a:solidFill>
                <a:schemeClr val="bg1"/>
              </a:solidFill>
              <a:latin typeface="Source Sans Pro" panose="020B0503030403020204" pitchFamily="34" charset="0"/>
              <a:ea typeface="Source Sans Pro" panose="020B0503030403020204" pitchFamily="34" charset="0"/>
              <a:cs typeface="Mukta" pitchFamily="34" charset="-120"/>
            </a:endParaRPr>
          </a:p>
          <a:p>
            <a:pPr>
              <a:lnSpc>
                <a:spcPct val="150000"/>
              </a:lnSpc>
            </a:pPr>
            <a:r>
              <a:rPr lang="en-US" sz="2400" dirty="0">
                <a:solidFill>
                  <a:schemeClr val="bg1"/>
                </a:solidFill>
                <a:latin typeface="Source Sans Pro" panose="020B0503030403020204" pitchFamily="34" charset="0"/>
                <a:ea typeface="Source Sans Pro" panose="020B0503030403020204" pitchFamily="34" charset="0"/>
                <a:cs typeface="Mukta" pitchFamily="34" charset="-120"/>
              </a:rPr>
              <a:t>first-person view (FPV) capability, </a:t>
            </a:r>
            <a:endParaRPr lang="en-US" sz="2400" dirty="0">
              <a:solidFill>
                <a:schemeClr val="bg1"/>
              </a:solidFill>
              <a:latin typeface="Source Sans Pro" panose="020B0503030403020204" pitchFamily="34" charset="0"/>
              <a:ea typeface="Source Sans Pro" panose="020B0503030403020204" pitchFamily="34" charset="0"/>
              <a:cs typeface="Mukta" pitchFamily="34" charset="-120"/>
            </a:endParaRPr>
          </a:p>
          <a:p>
            <a:pPr>
              <a:lnSpc>
                <a:spcPct val="150000"/>
              </a:lnSpc>
            </a:pPr>
            <a:r>
              <a:rPr lang="en-US" sz="2400" dirty="0">
                <a:solidFill>
                  <a:schemeClr val="bg1"/>
                </a:solidFill>
                <a:latin typeface="Source Sans Pro" panose="020B0503030403020204" pitchFamily="34" charset="0"/>
                <a:ea typeface="Source Sans Pro" panose="020B0503030403020204" pitchFamily="34" charset="0"/>
                <a:cs typeface="Mukta" pitchFamily="34" charset="-120"/>
              </a:rPr>
              <a:t>drone pilots are able to immerse </a:t>
            </a:r>
            <a:endParaRPr lang="en-US" sz="2400" dirty="0">
              <a:solidFill>
                <a:schemeClr val="bg1"/>
              </a:solidFill>
              <a:latin typeface="Source Sans Pro" panose="020B0503030403020204" pitchFamily="34" charset="0"/>
              <a:ea typeface="Source Sans Pro" panose="020B0503030403020204" pitchFamily="34" charset="0"/>
              <a:cs typeface="Mukta" pitchFamily="34" charset="-120"/>
            </a:endParaRPr>
          </a:p>
          <a:p>
            <a:pPr>
              <a:lnSpc>
                <a:spcPct val="150000"/>
              </a:lnSpc>
            </a:pPr>
            <a:r>
              <a:rPr lang="en-US" sz="2400" dirty="0">
                <a:solidFill>
                  <a:schemeClr val="bg1"/>
                </a:solidFill>
                <a:latin typeface="Source Sans Pro" panose="020B0503030403020204" pitchFamily="34" charset="0"/>
                <a:ea typeface="Source Sans Pro" panose="020B0503030403020204" pitchFamily="34" charset="0"/>
                <a:cs typeface="Mukta" pitchFamily="34" charset="-120"/>
              </a:rPr>
              <a:t>themselves in the action, resulting in</a:t>
            </a:r>
            <a:endParaRPr lang="en-US" sz="2400" dirty="0">
              <a:solidFill>
                <a:schemeClr val="bg1"/>
              </a:solidFill>
              <a:latin typeface="Source Sans Pro" panose="020B0503030403020204" pitchFamily="34" charset="0"/>
              <a:ea typeface="Source Sans Pro" panose="020B0503030403020204" pitchFamily="34" charset="0"/>
              <a:cs typeface="Mukta" pitchFamily="34" charset="-120"/>
            </a:endParaRPr>
          </a:p>
          <a:p>
            <a:pPr>
              <a:lnSpc>
                <a:spcPct val="150000"/>
              </a:lnSpc>
            </a:pPr>
            <a:r>
              <a:rPr lang="en-US" sz="2400" dirty="0">
                <a:solidFill>
                  <a:schemeClr val="bg1"/>
                </a:solidFill>
                <a:latin typeface="Source Sans Pro" panose="020B0503030403020204" pitchFamily="34" charset="0"/>
                <a:ea typeface="Source Sans Pro" panose="020B0503030403020204" pitchFamily="34" charset="0"/>
                <a:cs typeface="Mukta" pitchFamily="34" charset="-120"/>
              </a:rPr>
              <a:t>dynamic and captivating footage</a:t>
            </a:r>
            <a:r>
              <a:rPr lang="en-US" sz="2400" spc="200" dirty="0">
                <a:solidFill>
                  <a:schemeClr val="bg1"/>
                </a:solidFill>
                <a:latin typeface="Mukta" pitchFamily="34" charset="0"/>
                <a:ea typeface="Prompt"/>
                <a:cs typeface="Mukta" pitchFamily="34" charset="-120"/>
              </a:rPr>
              <a:t>.</a:t>
            </a:r>
            <a:endParaRPr lang="en-US" sz="2185" dirty="0">
              <a:solidFill>
                <a:schemeClr val="bg1"/>
              </a:solidFill>
            </a:endParaRPr>
          </a:p>
        </p:txBody>
      </p:sp>
      <p:pic>
        <p:nvPicPr>
          <p:cNvPr id="11" name="Picture 2" descr="fpv drone photography Off 6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0385" y="2163841"/>
            <a:ext cx="2438587" cy="264028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Slideshow: DJI FPV Drone Image Samples"/>
          <p:cNvPicPr>
            <a:picLocks noChangeAspect="1" noChangeArrowheads="1"/>
          </p:cNvPicPr>
          <p:nvPr/>
        </p:nvPicPr>
        <p:blipFill rotWithShape="1">
          <a:blip r:embed="rId3">
            <a:extLst>
              <a:ext uri="{28A0092B-C50C-407E-A947-70E740481C1C}">
                <a14:useLocalDpi xmlns:a14="http://schemas.microsoft.com/office/drawing/2010/main" val="0"/>
              </a:ext>
            </a:extLst>
          </a:blip>
          <a:srcRect l="30494"/>
          <a:stretch>
            <a:fillRect/>
          </a:stretch>
        </p:blipFill>
        <p:spPr bwMode="auto">
          <a:xfrm>
            <a:off x="8460385" y="4872648"/>
            <a:ext cx="2438587" cy="26841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Video: 217 MPH Drone Chases F1 Champ Max Verstappen around Silversto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0974984" y="2163840"/>
            <a:ext cx="2450793" cy="264028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At the races: FPV drone shoot with Praga at Anglesey Circuit — Solent Sky  Services: UK Drone Video &amp; Photography Services"/>
          <p:cNvPicPr>
            <a:picLocks noChangeAspect="1" noChangeArrowheads="1"/>
          </p:cNvPicPr>
          <p:nvPr/>
        </p:nvPicPr>
        <p:blipFill rotWithShape="1">
          <a:blip r:embed="rId5">
            <a:extLst>
              <a:ext uri="{28A0092B-C50C-407E-A947-70E740481C1C}">
                <a14:useLocalDpi xmlns:a14="http://schemas.microsoft.com/office/drawing/2010/main" val="0"/>
              </a:ext>
            </a:extLst>
          </a:blip>
          <a:srcRect l="13671" t="-187" r="26115" b="187"/>
          <a:stretch>
            <a:fillRect/>
          </a:stretch>
        </p:blipFill>
        <p:spPr bwMode="auto">
          <a:xfrm>
            <a:off x="10994034" y="4872648"/>
            <a:ext cx="2438587" cy="26899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 0" descr="preencoded.png"/>
          <p:cNvPicPr>
            <a:picLocks noChangeAspect="1"/>
          </p:cNvPicPr>
          <p:nvPr/>
        </p:nvPicPr>
        <p:blipFill>
          <a:blip r:embed="rId1"/>
          <a:stretch>
            <a:fillRect/>
          </a:stretch>
        </p:blipFill>
        <p:spPr>
          <a:xfrm>
            <a:off x="0" y="-9259"/>
            <a:ext cx="14666896" cy="8250129"/>
          </a:xfrm>
          <a:prstGeom prst="rect">
            <a:avLst/>
          </a:prstGeom>
        </p:spPr>
      </p:pic>
      <p:sp>
        <p:nvSpPr>
          <p:cNvPr id="4" name="Text 1"/>
          <p:cNvSpPr/>
          <p:nvPr/>
        </p:nvSpPr>
        <p:spPr>
          <a:xfrm>
            <a:off x="2348389" y="1646039"/>
            <a:ext cx="9933503" cy="1388745"/>
          </a:xfrm>
          <a:prstGeom prst="rect">
            <a:avLst/>
          </a:prstGeom>
          <a:noFill/>
        </p:spPr>
        <p:txBody>
          <a:bodyPr wrap="square" rtlCol="0" anchor="t"/>
          <a:lstStyle/>
          <a:p>
            <a:pPr marL="0" indent="0">
              <a:lnSpc>
                <a:spcPts val="5470"/>
              </a:lnSpc>
              <a:buNone/>
            </a:pPr>
            <a:r>
              <a:rPr lang="en-US" sz="4375" b="1" kern="0" spc="-87" dirty="0">
                <a:solidFill>
                  <a:schemeClr val="bg1"/>
                </a:solidFill>
                <a:latin typeface="Source Sans Pro" panose="020B0503030403020204" pitchFamily="34" charset="0"/>
                <a:ea typeface="Source Sans Pro" panose="020B0503030403020204" pitchFamily="34" charset="0"/>
                <a:cs typeface="adonis-web" pitchFamily="34" charset="-120"/>
              </a:rPr>
              <a:t>Safety considerations for flying FPV drones</a:t>
            </a:r>
            <a:endParaRPr lang="en-US" sz="4375" dirty="0">
              <a:solidFill>
                <a:schemeClr val="bg1"/>
              </a:solidFill>
              <a:latin typeface="Source Sans Pro" panose="020B0503030403020204" pitchFamily="34" charset="0"/>
              <a:ea typeface="Source Sans Pro" panose="020B0503030403020204" pitchFamily="34" charset="0"/>
            </a:endParaRPr>
          </a:p>
        </p:txBody>
      </p:sp>
      <p:sp>
        <p:nvSpPr>
          <p:cNvPr id="5" name="Shape 2"/>
          <p:cNvSpPr/>
          <p:nvPr/>
        </p:nvSpPr>
        <p:spPr>
          <a:xfrm>
            <a:off x="2348389" y="3708321"/>
            <a:ext cx="388739" cy="388739"/>
          </a:xfrm>
          <a:prstGeom prst="roundRect">
            <a:avLst>
              <a:gd name="adj" fmla="val 25722"/>
            </a:avLst>
          </a:prstGeom>
          <a:solidFill>
            <a:srgbClr val="C00000"/>
          </a:solidFill>
          <a:ln w="7620">
            <a:solidFill>
              <a:srgbClr val="D6BADD"/>
            </a:solidFill>
            <a:prstDash val="solid"/>
          </a:ln>
        </p:spPr>
      </p:sp>
      <p:sp>
        <p:nvSpPr>
          <p:cNvPr id="6" name="Text 3"/>
          <p:cNvSpPr/>
          <p:nvPr/>
        </p:nvSpPr>
        <p:spPr>
          <a:xfrm>
            <a:off x="2959298" y="3729038"/>
            <a:ext cx="2777490" cy="347186"/>
          </a:xfrm>
          <a:prstGeom prst="rect">
            <a:avLst/>
          </a:prstGeom>
          <a:noFill/>
        </p:spPr>
        <p:txBody>
          <a:bodyPr wrap="none" rtlCol="0" anchor="t"/>
          <a:lstStyle/>
          <a:p>
            <a:pPr marL="0" indent="0">
              <a:lnSpc>
                <a:spcPts val="2735"/>
              </a:lnSpc>
              <a:buNone/>
            </a:pPr>
            <a:r>
              <a:rPr lang="en-US" sz="2185" b="1" kern="0" spc="-44" dirty="0">
                <a:solidFill>
                  <a:schemeClr val="bg1"/>
                </a:solidFill>
                <a:latin typeface="adonis-web" pitchFamily="34" charset="0"/>
                <a:ea typeface="adonis-web" pitchFamily="34" charset="-122"/>
                <a:cs typeface="adonis-web" pitchFamily="34" charset="-120"/>
              </a:rPr>
              <a:t>Space Awareness</a:t>
            </a:r>
            <a:endParaRPr lang="en-US" sz="2185" dirty="0">
              <a:solidFill>
                <a:schemeClr val="bg1"/>
              </a:solidFill>
            </a:endParaRPr>
          </a:p>
        </p:txBody>
      </p:sp>
      <p:sp>
        <p:nvSpPr>
          <p:cNvPr id="7" name="Text 4"/>
          <p:cNvSpPr/>
          <p:nvPr/>
        </p:nvSpPr>
        <p:spPr>
          <a:xfrm>
            <a:off x="2959298" y="4209455"/>
            <a:ext cx="4244816" cy="710803"/>
          </a:xfrm>
          <a:prstGeom prst="rect">
            <a:avLst/>
          </a:prstGeom>
          <a:noFill/>
        </p:spPr>
        <p:txBody>
          <a:bodyPr wrap="square" rtlCol="0" anchor="t"/>
          <a:lstStyle/>
          <a:p>
            <a:pPr marL="0" indent="0">
              <a:lnSpc>
                <a:spcPts val="2800"/>
              </a:lnSpc>
              <a:buNone/>
            </a:pPr>
            <a:r>
              <a:rPr lang="en-US" sz="1750" kern="0" spc="-35" dirty="0">
                <a:solidFill>
                  <a:schemeClr val="bg1"/>
                </a:solidFill>
                <a:latin typeface="Source Sans Pro" panose="020B0503030403020204" pitchFamily="34" charset="0"/>
                <a:ea typeface="Source Sans Pro" pitchFamily="34" charset="-122"/>
                <a:cs typeface="Source Sans Pro" pitchFamily="34" charset="-120"/>
              </a:rPr>
              <a:t>Be mindful of surroundings and potential obstacles.</a:t>
            </a:r>
            <a:endParaRPr lang="en-US" sz="1750" dirty="0">
              <a:solidFill>
                <a:schemeClr val="bg1"/>
              </a:solidFill>
            </a:endParaRPr>
          </a:p>
        </p:txBody>
      </p:sp>
      <p:sp>
        <p:nvSpPr>
          <p:cNvPr id="8" name="Shape 5"/>
          <p:cNvSpPr/>
          <p:nvPr/>
        </p:nvSpPr>
        <p:spPr>
          <a:xfrm>
            <a:off x="7426285" y="3708321"/>
            <a:ext cx="388739" cy="388739"/>
          </a:xfrm>
          <a:prstGeom prst="roundRect">
            <a:avLst>
              <a:gd name="adj" fmla="val 25722"/>
            </a:avLst>
          </a:prstGeom>
          <a:solidFill>
            <a:srgbClr val="C00000"/>
          </a:solidFill>
          <a:ln w="7620">
            <a:solidFill>
              <a:srgbClr val="D6BADD"/>
            </a:solidFill>
            <a:prstDash val="solid"/>
          </a:ln>
        </p:spPr>
      </p:sp>
      <p:sp>
        <p:nvSpPr>
          <p:cNvPr id="9" name="Text 6"/>
          <p:cNvSpPr/>
          <p:nvPr/>
        </p:nvSpPr>
        <p:spPr>
          <a:xfrm>
            <a:off x="8037195" y="3729038"/>
            <a:ext cx="2777490" cy="347186"/>
          </a:xfrm>
          <a:prstGeom prst="rect">
            <a:avLst/>
          </a:prstGeom>
          <a:noFill/>
        </p:spPr>
        <p:txBody>
          <a:bodyPr wrap="none" rtlCol="0" anchor="t"/>
          <a:lstStyle/>
          <a:p>
            <a:pPr marL="0" indent="0">
              <a:lnSpc>
                <a:spcPts val="2735"/>
              </a:lnSpc>
              <a:buNone/>
            </a:pPr>
            <a:r>
              <a:rPr lang="en-US" sz="2185" b="1" kern="0" spc="-44" dirty="0">
                <a:solidFill>
                  <a:schemeClr val="bg1"/>
                </a:solidFill>
                <a:latin typeface="adonis-web" pitchFamily="34" charset="0"/>
                <a:ea typeface="adonis-web" pitchFamily="34" charset="-122"/>
                <a:cs typeface="adonis-web" pitchFamily="34" charset="-120"/>
              </a:rPr>
              <a:t>Weather Conditions</a:t>
            </a:r>
            <a:endParaRPr lang="en-US" sz="2185" dirty="0">
              <a:solidFill>
                <a:schemeClr val="bg1"/>
              </a:solidFill>
            </a:endParaRPr>
          </a:p>
        </p:txBody>
      </p:sp>
      <p:sp>
        <p:nvSpPr>
          <p:cNvPr id="10" name="Text 7"/>
          <p:cNvSpPr/>
          <p:nvPr/>
        </p:nvSpPr>
        <p:spPr>
          <a:xfrm>
            <a:off x="8037195" y="4209455"/>
            <a:ext cx="4244816" cy="710803"/>
          </a:xfrm>
          <a:prstGeom prst="rect">
            <a:avLst/>
          </a:prstGeom>
          <a:noFill/>
        </p:spPr>
        <p:txBody>
          <a:bodyPr wrap="square" rtlCol="0" anchor="t"/>
          <a:lstStyle/>
          <a:p>
            <a:pPr marL="0" indent="0">
              <a:lnSpc>
                <a:spcPts val="2800"/>
              </a:lnSpc>
              <a:buNone/>
            </a:pPr>
            <a:r>
              <a:rPr lang="en-US" sz="1750" kern="0" spc="-35" dirty="0">
                <a:solidFill>
                  <a:schemeClr val="bg1"/>
                </a:solidFill>
                <a:latin typeface="Source Sans Pro" panose="020B0503030403020204" pitchFamily="34" charset="0"/>
                <a:ea typeface="Source Sans Pro" pitchFamily="34" charset="-122"/>
                <a:cs typeface="Source Sans Pro" pitchFamily="34" charset="-120"/>
              </a:rPr>
              <a:t>Check for suitable weather and wind conditions before flying.</a:t>
            </a:r>
            <a:endParaRPr lang="en-US" sz="1750" dirty="0">
              <a:solidFill>
                <a:schemeClr val="bg1"/>
              </a:solidFill>
            </a:endParaRPr>
          </a:p>
        </p:txBody>
      </p:sp>
      <p:sp>
        <p:nvSpPr>
          <p:cNvPr id="11" name="Shape 8"/>
          <p:cNvSpPr/>
          <p:nvPr/>
        </p:nvSpPr>
        <p:spPr>
          <a:xfrm>
            <a:off x="2348389" y="5371624"/>
            <a:ext cx="388739" cy="388739"/>
          </a:xfrm>
          <a:prstGeom prst="roundRect">
            <a:avLst>
              <a:gd name="adj" fmla="val 25722"/>
            </a:avLst>
          </a:prstGeom>
          <a:solidFill>
            <a:srgbClr val="C00000"/>
          </a:solidFill>
          <a:ln w="7620">
            <a:solidFill>
              <a:srgbClr val="D6BADD"/>
            </a:solidFill>
            <a:prstDash val="solid"/>
          </a:ln>
        </p:spPr>
      </p:sp>
      <p:sp>
        <p:nvSpPr>
          <p:cNvPr id="12" name="Text 9"/>
          <p:cNvSpPr/>
          <p:nvPr/>
        </p:nvSpPr>
        <p:spPr>
          <a:xfrm>
            <a:off x="2959298" y="5392341"/>
            <a:ext cx="2777490" cy="347186"/>
          </a:xfrm>
          <a:prstGeom prst="rect">
            <a:avLst/>
          </a:prstGeom>
          <a:noFill/>
        </p:spPr>
        <p:txBody>
          <a:bodyPr wrap="none" rtlCol="0" anchor="t"/>
          <a:lstStyle/>
          <a:p>
            <a:pPr marL="0" indent="0">
              <a:lnSpc>
                <a:spcPts val="2735"/>
              </a:lnSpc>
              <a:buNone/>
            </a:pPr>
            <a:r>
              <a:rPr lang="en-US" sz="2185" b="1" kern="0" spc="-44" dirty="0">
                <a:solidFill>
                  <a:schemeClr val="bg1"/>
                </a:solidFill>
                <a:latin typeface="adonis-web" pitchFamily="34" charset="0"/>
                <a:ea typeface="adonis-web" pitchFamily="34" charset="-122"/>
                <a:cs typeface="adonis-web" pitchFamily="34" charset="-120"/>
              </a:rPr>
              <a:t>RF Interference</a:t>
            </a:r>
            <a:endParaRPr lang="en-US" sz="2185" dirty="0">
              <a:solidFill>
                <a:schemeClr val="bg1"/>
              </a:solidFill>
            </a:endParaRPr>
          </a:p>
        </p:txBody>
      </p:sp>
      <p:sp>
        <p:nvSpPr>
          <p:cNvPr id="13" name="Text 10"/>
          <p:cNvSpPr/>
          <p:nvPr/>
        </p:nvSpPr>
        <p:spPr>
          <a:xfrm>
            <a:off x="2959298" y="5872758"/>
            <a:ext cx="4244816" cy="710803"/>
          </a:xfrm>
          <a:prstGeom prst="rect">
            <a:avLst/>
          </a:prstGeom>
          <a:noFill/>
        </p:spPr>
        <p:txBody>
          <a:bodyPr wrap="square" rtlCol="0" anchor="t"/>
          <a:lstStyle/>
          <a:p>
            <a:pPr marL="0" indent="0">
              <a:lnSpc>
                <a:spcPts val="2800"/>
              </a:lnSpc>
              <a:buNone/>
            </a:pPr>
            <a:r>
              <a:rPr lang="en-US" sz="1750" kern="0" spc="-35" dirty="0">
                <a:solidFill>
                  <a:schemeClr val="bg1"/>
                </a:solidFill>
                <a:latin typeface="Source Sans Pro" panose="020B0503030403020204" pitchFamily="34" charset="0"/>
                <a:ea typeface="Source Sans Pro" pitchFamily="34" charset="-122"/>
                <a:cs typeface="Source Sans Pro" pitchFamily="34" charset="-120"/>
              </a:rPr>
              <a:t>Avoid areas with strong radio frequency interference.</a:t>
            </a:r>
            <a:endParaRPr lang="en-US" sz="1750" dirty="0">
              <a:solidFill>
                <a:schemeClr val="bg1"/>
              </a:solidFill>
            </a:endParaRPr>
          </a:p>
        </p:txBody>
      </p:sp>
      <p:sp>
        <p:nvSpPr>
          <p:cNvPr id="14" name="Shape 11"/>
          <p:cNvSpPr/>
          <p:nvPr/>
        </p:nvSpPr>
        <p:spPr>
          <a:xfrm>
            <a:off x="7426285" y="5371624"/>
            <a:ext cx="388739" cy="388739"/>
          </a:xfrm>
          <a:prstGeom prst="roundRect">
            <a:avLst>
              <a:gd name="adj" fmla="val 25722"/>
            </a:avLst>
          </a:prstGeom>
          <a:solidFill>
            <a:srgbClr val="C00000"/>
          </a:solidFill>
          <a:ln w="7620">
            <a:solidFill>
              <a:srgbClr val="D6BADD"/>
            </a:solidFill>
            <a:prstDash val="solid"/>
          </a:ln>
        </p:spPr>
      </p:sp>
      <p:sp>
        <p:nvSpPr>
          <p:cNvPr id="15" name="Text 12"/>
          <p:cNvSpPr/>
          <p:nvPr/>
        </p:nvSpPr>
        <p:spPr>
          <a:xfrm>
            <a:off x="8037195" y="5392341"/>
            <a:ext cx="2777490" cy="347186"/>
          </a:xfrm>
          <a:prstGeom prst="rect">
            <a:avLst/>
          </a:prstGeom>
          <a:noFill/>
        </p:spPr>
        <p:txBody>
          <a:bodyPr wrap="none" rtlCol="0" anchor="t"/>
          <a:lstStyle/>
          <a:p>
            <a:pPr marL="0" indent="0">
              <a:lnSpc>
                <a:spcPts val="2735"/>
              </a:lnSpc>
              <a:buNone/>
            </a:pPr>
            <a:r>
              <a:rPr lang="en-US" sz="2185" b="1" kern="0" spc="-44" dirty="0">
                <a:solidFill>
                  <a:schemeClr val="bg1"/>
                </a:solidFill>
                <a:latin typeface="adonis-web" pitchFamily="34" charset="0"/>
                <a:ea typeface="adonis-web" pitchFamily="34" charset="-122"/>
                <a:cs typeface="adonis-web" pitchFamily="34" charset="-120"/>
              </a:rPr>
              <a:t>Emergency Procedures</a:t>
            </a:r>
            <a:endParaRPr lang="en-US" sz="2185" dirty="0">
              <a:solidFill>
                <a:schemeClr val="bg1"/>
              </a:solidFill>
            </a:endParaRPr>
          </a:p>
        </p:txBody>
      </p:sp>
      <p:sp>
        <p:nvSpPr>
          <p:cNvPr id="16" name="Text 13"/>
          <p:cNvSpPr/>
          <p:nvPr/>
        </p:nvSpPr>
        <p:spPr>
          <a:xfrm>
            <a:off x="8037195" y="5872758"/>
            <a:ext cx="4244816" cy="710803"/>
          </a:xfrm>
          <a:prstGeom prst="rect">
            <a:avLst/>
          </a:prstGeom>
          <a:noFill/>
        </p:spPr>
        <p:txBody>
          <a:bodyPr wrap="square" rtlCol="0" anchor="t"/>
          <a:lstStyle/>
          <a:p>
            <a:pPr marL="0" indent="0">
              <a:lnSpc>
                <a:spcPts val="2800"/>
              </a:lnSpc>
              <a:buNone/>
            </a:pPr>
            <a:r>
              <a:rPr lang="en-US" sz="1750" kern="0" spc="-35" dirty="0">
                <a:solidFill>
                  <a:schemeClr val="bg1"/>
                </a:solidFill>
                <a:latin typeface="Source Sans Pro" panose="020B0503030403020204" pitchFamily="34" charset="0"/>
                <a:ea typeface="Source Sans Pro" pitchFamily="34" charset="-122"/>
                <a:cs typeface="Source Sans Pro" pitchFamily="34" charset="-120"/>
              </a:rPr>
              <a:t>Know how to respond to emergencies and ensure a safe landing.</a:t>
            </a:r>
            <a:endParaRPr lang="en-US" sz="1750"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0" descr="preencoded.png"/>
          <p:cNvPicPr>
            <a:picLocks noChangeAspect="1"/>
          </p:cNvPicPr>
          <p:nvPr/>
        </p:nvPicPr>
        <p:blipFill>
          <a:blip r:embed="rId1"/>
          <a:stretch>
            <a:fillRect/>
          </a:stretch>
        </p:blipFill>
        <p:spPr>
          <a:xfrm>
            <a:off x="0" y="-9259"/>
            <a:ext cx="14666896" cy="8250129"/>
          </a:xfrm>
          <a:prstGeom prst="rect">
            <a:avLst/>
          </a:prstGeom>
        </p:spPr>
      </p:pic>
      <p:sp>
        <p:nvSpPr>
          <p:cNvPr id="4" name="Text 1"/>
          <p:cNvSpPr/>
          <p:nvPr/>
        </p:nvSpPr>
        <p:spPr>
          <a:xfrm>
            <a:off x="2348389" y="2616518"/>
            <a:ext cx="9428279" cy="694373"/>
          </a:xfrm>
          <a:prstGeom prst="rect">
            <a:avLst/>
          </a:prstGeom>
          <a:noFill/>
        </p:spPr>
        <p:txBody>
          <a:bodyPr wrap="none" rtlCol="0" anchor="t"/>
          <a:lstStyle/>
          <a:p>
            <a:pPr marL="0" indent="0">
              <a:lnSpc>
                <a:spcPts val="5470"/>
              </a:lnSpc>
              <a:buNone/>
            </a:pPr>
            <a:r>
              <a:rPr lang="en-US" sz="4375" b="1" kern="0" spc="-87" dirty="0">
                <a:solidFill>
                  <a:schemeClr val="bg1"/>
                </a:solidFill>
                <a:latin typeface="Source Sans Pro" panose="020B0503030403020204" pitchFamily="34" charset="0"/>
                <a:ea typeface="Source Sans Pro" panose="020B0503030403020204" pitchFamily="34" charset="0"/>
                <a:cs typeface="adonis-web" pitchFamily="34" charset="-120"/>
              </a:rPr>
              <a:t>Tips for getting started with FPV drones</a:t>
            </a:r>
            <a:endParaRPr lang="en-US" sz="4375" dirty="0">
              <a:solidFill>
                <a:schemeClr val="bg1"/>
              </a:solidFill>
              <a:latin typeface="Source Sans Pro" panose="020B0503030403020204" pitchFamily="34" charset="0"/>
              <a:ea typeface="Source Sans Pro" panose="020B0503030403020204" pitchFamily="34" charset="0"/>
            </a:endParaRPr>
          </a:p>
        </p:txBody>
      </p:sp>
      <p:pic>
        <p:nvPicPr>
          <p:cNvPr id="5" name="Image 1" descr="preencoded.png"/>
          <p:cNvPicPr>
            <a:picLocks noChangeAspect="1"/>
          </p:cNvPicPr>
          <p:nvPr/>
        </p:nvPicPr>
        <p:blipFill>
          <a:blip r:embed="rId2"/>
          <a:stretch>
            <a:fillRect/>
          </a:stretch>
        </p:blipFill>
        <p:spPr>
          <a:xfrm>
            <a:off x="2348389" y="3755231"/>
            <a:ext cx="444341" cy="444341"/>
          </a:xfrm>
          <a:prstGeom prst="rect">
            <a:avLst/>
          </a:prstGeom>
        </p:spPr>
      </p:pic>
      <p:sp>
        <p:nvSpPr>
          <p:cNvPr id="6" name="Text 2"/>
          <p:cNvSpPr/>
          <p:nvPr/>
        </p:nvSpPr>
        <p:spPr>
          <a:xfrm>
            <a:off x="2348389" y="4421743"/>
            <a:ext cx="2777490" cy="347186"/>
          </a:xfrm>
          <a:prstGeom prst="rect">
            <a:avLst/>
          </a:prstGeom>
          <a:noFill/>
        </p:spPr>
        <p:txBody>
          <a:bodyPr wrap="none" rtlCol="0" anchor="t"/>
          <a:lstStyle/>
          <a:p>
            <a:pPr marL="0" indent="0" algn="l">
              <a:lnSpc>
                <a:spcPts val="2735"/>
              </a:lnSpc>
              <a:buNone/>
            </a:pPr>
            <a:r>
              <a:rPr lang="en-US" sz="2185" b="1" kern="0" spc="-44" dirty="0">
                <a:solidFill>
                  <a:schemeClr val="bg1"/>
                </a:solidFill>
                <a:latin typeface="adonis-web" pitchFamily="34" charset="0"/>
                <a:ea typeface="adonis-web" pitchFamily="34" charset="-122"/>
                <a:cs typeface="adonis-web" pitchFamily="34" charset="-120"/>
              </a:rPr>
              <a:t>Drone Kit</a:t>
            </a:r>
            <a:endParaRPr lang="en-US" sz="2185" dirty="0">
              <a:solidFill>
                <a:schemeClr val="bg1"/>
              </a:solidFill>
            </a:endParaRPr>
          </a:p>
        </p:txBody>
      </p:sp>
      <p:sp>
        <p:nvSpPr>
          <p:cNvPr id="7" name="Text 3"/>
          <p:cNvSpPr/>
          <p:nvPr/>
        </p:nvSpPr>
        <p:spPr>
          <a:xfrm>
            <a:off x="2348389" y="4902160"/>
            <a:ext cx="3088958" cy="710803"/>
          </a:xfrm>
          <a:prstGeom prst="rect">
            <a:avLst/>
          </a:prstGeom>
          <a:noFill/>
        </p:spPr>
        <p:txBody>
          <a:bodyPr wrap="square" rtlCol="0" anchor="t"/>
          <a:lstStyle/>
          <a:p>
            <a:pPr marL="0" indent="0" algn="l">
              <a:lnSpc>
                <a:spcPts val="2800"/>
              </a:lnSpc>
              <a:buNone/>
            </a:pPr>
            <a:r>
              <a:rPr lang="en-US" sz="1750" kern="0" spc="-35" dirty="0">
                <a:solidFill>
                  <a:schemeClr val="bg1"/>
                </a:solidFill>
                <a:latin typeface="Source Sans Pro" panose="020B0503030403020204" pitchFamily="34" charset="0"/>
                <a:ea typeface="Source Sans Pro" pitchFamily="34" charset="-122"/>
                <a:cs typeface="Source Sans Pro" pitchFamily="34" charset="-120"/>
              </a:rPr>
              <a:t>Entry-level kit with drone, controller, and goggles</a:t>
            </a:r>
            <a:endParaRPr lang="en-US" sz="1750" dirty="0">
              <a:solidFill>
                <a:schemeClr val="bg1"/>
              </a:solidFill>
            </a:endParaRPr>
          </a:p>
        </p:txBody>
      </p:sp>
      <p:pic>
        <p:nvPicPr>
          <p:cNvPr id="8" name="Image 2" descr="preencoded.png"/>
          <p:cNvPicPr>
            <a:picLocks noChangeAspect="1"/>
          </p:cNvPicPr>
          <p:nvPr/>
        </p:nvPicPr>
        <p:blipFill>
          <a:blip r:embed="rId3"/>
          <a:stretch>
            <a:fillRect/>
          </a:stretch>
        </p:blipFill>
        <p:spPr>
          <a:xfrm>
            <a:off x="5770602" y="3755231"/>
            <a:ext cx="444341" cy="444341"/>
          </a:xfrm>
          <a:prstGeom prst="rect">
            <a:avLst/>
          </a:prstGeom>
        </p:spPr>
      </p:pic>
      <p:sp>
        <p:nvSpPr>
          <p:cNvPr id="9" name="Text 4"/>
          <p:cNvSpPr/>
          <p:nvPr/>
        </p:nvSpPr>
        <p:spPr>
          <a:xfrm>
            <a:off x="5770602" y="4421743"/>
            <a:ext cx="2777490" cy="347186"/>
          </a:xfrm>
          <a:prstGeom prst="rect">
            <a:avLst/>
          </a:prstGeom>
          <a:noFill/>
        </p:spPr>
        <p:txBody>
          <a:bodyPr wrap="none" rtlCol="0" anchor="t"/>
          <a:lstStyle/>
          <a:p>
            <a:pPr marL="0" indent="0" algn="l">
              <a:lnSpc>
                <a:spcPts val="2735"/>
              </a:lnSpc>
              <a:buNone/>
            </a:pPr>
            <a:r>
              <a:rPr lang="en-US" sz="2185" b="1" kern="0" spc="-44" dirty="0">
                <a:solidFill>
                  <a:schemeClr val="bg1"/>
                </a:solidFill>
                <a:latin typeface="adonis-web" pitchFamily="34" charset="0"/>
                <a:ea typeface="adonis-web" pitchFamily="34" charset="-122"/>
                <a:cs typeface="adonis-web" pitchFamily="34" charset="-120"/>
              </a:rPr>
              <a:t>Simulator</a:t>
            </a:r>
            <a:endParaRPr lang="en-US" sz="2185" dirty="0">
              <a:solidFill>
                <a:schemeClr val="bg1"/>
              </a:solidFill>
            </a:endParaRPr>
          </a:p>
        </p:txBody>
      </p:sp>
      <p:sp>
        <p:nvSpPr>
          <p:cNvPr id="10" name="Text 5"/>
          <p:cNvSpPr/>
          <p:nvPr/>
        </p:nvSpPr>
        <p:spPr>
          <a:xfrm>
            <a:off x="5770602" y="4902160"/>
            <a:ext cx="3088958" cy="710803"/>
          </a:xfrm>
          <a:prstGeom prst="rect">
            <a:avLst/>
          </a:prstGeom>
          <a:noFill/>
        </p:spPr>
        <p:txBody>
          <a:bodyPr wrap="square" rtlCol="0" anchor="t"/>
          <a:lstStyle/>
          <a:p>
            <a:pPr marL="0" indent="0" algn="l">
              <a:lnSpc>
                <a:spcPts val="2800"/>
              </a:lnSpc>
              <a:buNone/>
            </a:pPr>
            <a:r>
              <a:rPr lang="en-US" sz="1750" kern="0" spc="-35" dirty="0">
                <a:solidFill>
                  <a:schemeClr val="bg1"/>
                </a:solidFill>
                <a:latin typeface="Source Sans Pro" panose="020B0503030403020204" pitchFamily="34" charset="0"/>
                <a:ea typeface="Source Sans Pro" pitchFamily="34" charset="-122"/>
                <a:cs typeface="Source Sans Pro" pitchFamily="34" charset="-120"/>
              </a:rPr>
              <a:t>Practice flying on a simulator before real flight</a:t>
            </a:r>
            <a:endParaRPr lang="en-US" sz="1750" dirty="0">
              <a:solidFill>
                <a:schemeClr val="bg1"/>
              </a:solidFill>
            </a:endParaRPr>
          </a:p>
        </p:txBody>
      </p:sp>
      <p:pic>
        <p:nvPicPr>
          <p:cNvPr id="11" name="Image 3" descr="preencoded.png"/>
          <p:cNvPicPr>
            <a:picLocks noChangeAspect="1"/>
          </p:cNvPicPr>
          <p:nvPr/>
        </p:nvPicPr>
        <p:blipFill>
          <a:blip r:embed="rId4"/>
          <a:stretch>
            <a:fillRect/>
          </a:stretch>
        </p:blipFill>
        <p:spPr>
          <a:xfrm>
            <a:off x="9192816" y="3755231"/>
            <a:ext cx="444341" cy="444341"/>
          </a:xfrm>
          <a:prstGeom prst="rect">
            <a:avLst/>
          </a:prstGeom>
        </p:spPr>
      </p:pic>
      <p:sp>
        <p:nvSpPr>
          <p:cNvPr id="12" name="Text 6"/>
          <p:cNvSpPr/>
          <p:nvPr/>
        </p:nvSpPr>
        <p:spPr>
          <a:xfrm>
            <a:off x="9192816" y="4421743"/>
            <a:ext cx="2777490" cy="347186"/>
          </a:xfrm>
          <a:prstGeom prst="rect">
            <a:avLst/>
          </a:prstGeom>
          <a:noFill/>
        </p:spPr>
        <p:txBody>
          <a:bodyPr wrap="none" rtlCol="0" anchor="t"/>
          <a:lstStyle/>
          <a:p>
            <a:pPr marL="0" indent="0" algn="l">
              <a:lnSpc>
                <a:spcPts val="2735"/>
              </a:lnSpc>
              <a:buNone/>
            </a:pPr>
            <a:r>
              <a:rPr lang="en-US" sz="2185" b="1" kern="0" spc="-44" dirty="0">
                <a:solidFill>
                  <a:schemeClr val="bg1"/>
                </a:solidFill>
                <a:latin typeface="adonis-web" pitchFamily="34" charset="0"/>
                <a:ea typeface="adonis-web" pitchFamily="34" charset="-122"/>
                <a:cs typeface="adonis-web" pitchFamily="34" charset="-120"/>
              </a:rPr>
              <a:t>Safety Guidelines</a:t>
            </a:r>
            <a:endParaRPr lang="en-US" sz="2185" dirty="0">
              <a:solidFill>
                <a:schemeClr val="bg1"/>
              </a:solidFill>
            </a:endParaRPr>
          </a:p>
        </p:txBody>
      </p:sp>
      <p:sp>
        <p:nvSpPr>
          <p:cNvPr id="13" name="Text 7"/>
          <p:cNvSpPr/>
          <p:nvPr/>
        </p:nvSpPr>
        <p:spPr>
          <a:xfrm>
            <a:off x="9192816" y="4902160"/>
            <a:ext cx="3089077" cy="710803"/>
          </a:xfrm>
          <a:prstGeom prst="rect">
            <a:avLst/>
          </a:prstGeom>
          <a:noFill/>
        </p:spPr>
        <p:txBody>
          <a:bodyPr wrap="square" rtlCol="0" anchor="t"/>
          <a:lstStyle/>
          <a:p>
            <a:pPr marL="0" indent="0" algn="l">
              <a:lnSpc>
                <a:spcPts val="2800"/>
              </a:lnSpc>
              <a:buNone/>
            </a:pPr>
            <a:r>
              <a:rPr lang="en-US" sz="1750" kern="0" spc="-35" dirty="0">
                <a:solidFill>
                  <a:schemeClr val="bg1"/>
                </a:solidFill>
                <a:latin typeface="Source Sans Pro" panose="020B0503030403020204" pitchFamily="34" charset="0"/>
                <a:ea typeface="Source Sans Pro" pitchFamily="34" charset="-122"/>
                <a:cs typeface="Source Sans Pro" pitchFamily="34" charset="-120"/>
              </a:rPr>
              <a:t>Learn and follow safety guidelines for flying</a:t>
            </a:r>
            <a:endParaRPr lang="en-US" sz="1750" dirty="0">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 0" descr="preencoded.png"/>
          <p:cNvPicPr>
            <a:picLocks noChangeAspect="1"/>
          </p:cNvPicPr>
          <p:nvPr/>
        </p:nvPicPr>
        <p:blipFill>
          <a:blip r:embed="rId1"/>
          <a:stretch>
            <a:fillRect/>
          </a:stretch>
        </p:blipFill>
        <p:spPr>
          <a:xfrm>
            <a:off x="0" y="-9259"/>
            <a:ext cx="14666896" cy="8250129"/>
          </a:xfrm>
          <a:prstGeom prst="rect">
            <a:avLst/>
          </a:prstGeom>
        </p:spPr>
      </p:pic>
      <p:sp>
        <p:nvSpPr>
          <p:cNvPr id="4" name="Text 1"/>
          <p:cNvSpPr/>
          <p:nvPr/>
        </p:nvSpPr>
        <p:spPr>
          <a:xfrm>
            <a:off x="2348389" y="609778"/>
            <a:ext cx="9430464" cy="694373"/>
          </a:xfrm>
          <a:prstGeom prst="rect">
            <a:avLst/>
          </a:prstGeom>
          <a:noFill/>
        </p:spPr>
        <p:txBody>
          <a:bodyPr wrap="none" rtlCol="0" anchor="t"/>
          <a:lstStyle/>
          <a:p>
            <a:pPr marL="0" indent="0" algn="ctr">
              <a:lnSpc>
                <a:spcPts val="5470"/>
              </a:lnSpc>
              <a:buNone/>
            </a:pPr>
            <a:r>
              <a:rPr lang="en-US" sz="4375" b="1" kern="0" spc="-87" dirty="0">
                <a:solidFill>
                  <a:schemeClr val="bg1"/>
                </a:solidFill>
                <a:latin typeface="Source Sans Pro" panose="020B0503030403020204" pitchFamily="34" charset="0"/>
                <a:ea typeface="Source Sans Pro" panose="020B0503030403020204" pitchFamily="34" charset="0"/>
                <a:cs typeface="adonis-web" pitchFamily="34" charset="-120"/>
              </a:rPr>
              <a:t>Benefits of using FPV drones</a:t>
            </a:r>
            <a:endParaRPr lang="en-US" sz="4375" dirty="0">
              <a:solidFill>
                <a:schemeClr val="bg1"/>
              </a:solidFill>
              <a:latin typeface="Source Sans Pro" panose="020B0503030403020204" pitchFamily="34" charset="0"/>
              <a:ea typeface="Source Sans Pro" panose="020B0503030403020204" pitchFamily="34" charset="0"/>
            </a:endParaRPr>
          </a:p>
        </p:txBody>
      </p:sp>
      <p:sp>
        <p:nvSpPr>
          <p:cNvPr id="14" name="Shape 2"/>
          <p:cNvSpPr/>
          <p:nvPr/>
        </p:nvSpPr>
        <p:spPr>
          <a:xfrm>
            <a:off x="2851666" y="1883093"/>
            <a:ext cx="369927" cy="369927"/>
          </a:xfrm>
          <a:prstGeom prst="roundRect">
            <a:avLst>
              <a:gd name="adj" fmla="val 25720"/>
            </a:avLst>
          </a:prstGeom>
          <a:solidFill>
            <a:srgbClr val="C00000"/>
          </a:solidFill>
          <a:ln w="7620">
            <a:solidFill>
              <a:srgbClr val="6D4562"/>
            </a:solidFill>
            <a:prstDash val="solid"/>
          </a:ln>
        </p:spPr>
      </p:sp>
      <p:sp>
        <p:nvSpPr>
          <p:cNvPr id="15" name="Text 3"/>
          <p:cNvSpPr/>
          <p:nvPr/>
        </p:nvSpPr>
        <p:spPr>
          <a:xfrm>
            <a:off x="3432929" y="1869637"/>
            <a:ext cx="2844165" cy="330398"/>
          </a:xfrm>
          <a:prstGeom prst="rect">
            <a:avLst/>
          </a:prstGeom>
          <a:noFill/>
        </p:spPr>
        <p:txBody>
          <a:bodyPr wrap="none" rtlCol="0" anchor="t"/>
          <a:lstStyle/>
          <a:p>
            <a:pPr marL="0" indent="0">
              <a:lnSpc>
                <a:spcPts val="2600"/>
              </a:lnSpc>
              <a:buNone/>
            </a:pPr>
            <a:r>
              <a:rPr lang="en-US" sz="2080" b="1" dirty="0">
                <a:solidFill>
                  <a:schemeClr val="bg1"/>
                </a:solidFill>
                <a:latin typeface="Source Sans Pro" panose="020B0503030403020204" pitchFamily="34" charset="0"/>
                <a:ea typeface="Source Sans Pro" panose="020B0503030403020204" pitchFamily="34" charset="0"/>
                <a:cs typeface="Prompt" pitchFamily="34" charset="-120"/>
              </a:rPr>
              <a:t>Immersive Experience</a:t>
            </a:r>
            <a:endParaRPr lang="en-US" sz="2080" b="1" dirty="0">
              <a:solidFill>
                <a:schemeClr val="bg1"/>
              </a:solidFill>
              <a:latin typeface="Source Sans Pro" panose="020B0503030403020204" pitchFamily="34" charset="0"/>
              <a:ea typeface="Source Sans Pro" panose="020B0503030403020204" pitchFamily="34" charset="0"/>
            </a:endParaRPr>
          </a:p>
        </p:txBody>
      </p:sp>
      <p:sp>
        <p:nvSpPr>
          <p:cNvPr id="16" name="Text 4"/>
          <p:cNvSpPr/>
          <p:nvPr/>
        </p:nvSpPr>
        <p:spPr>
          <a:xfrm>
            <a:off x="3432929" y="2360057"/>
            <a:ext cx="3776662" cy="1691283"/>
          </a:xfrm>
          <a:prstGeom prst="rect">
            <a:avLst/>
          </a:prstGeom>
          <a:noFill/>
        </p:spPr>
        <p:txBody>
          <a:bodyPr wrap="square" rtlCol="0" anchor="t"/>
          <a:lstStyle/>
          <a:p>
            <a:pPr marL="0" indent="0">
              <a:lnSpc>
                <a:spcPts val="2665"/>
              </a:lnSpc>
              <a:buNone/>
            </a:pPr>
            <a:r>
              <a:rPr lang="en-US" sz="1665" dirty="0">
                <a:solidFill>
                  <a:schemeClr val="bg1"/>
                </a:solidFill>
                <a:latin typeface="Source Sans Pro" panose="020B0503030403020204" pitchFamily="34" charset="0"/>
                <a:ea typeface="Source Sans Pro" panose="020B0503030403020204" pitchFamily="34" charset="0"/>
                <a:cs typeface="Mukta" pitchFamily="34" charset="-120"/>
              </a:rPr>
              <a:t>Using FPV drones provides an immersive flying experience, allowing pilots to feel like they are actually in the cockpit, providing a thrilling and realistic flying experience unlike any other.</a:t>
            </a:r>
            <a:endParaRPr lang="en-US" sz="1665" dirty="0">
              <a:solidFill>
                <a:schemeClr val="bg1"/>
              </a:solidFill>
              <a:latin typeface="Source Sans Pro" panose="020B0503030403020204" pitchFamily="34" charset="0"/>
              <a:ea typeface="Source Sans Pro" panose="020B0503030403020204" pitchFamily="34" charset="0"/>
            </a:endParaRPr>
          </a:p>
        </p:txBody>
      </p:sp>
      <p:sp>
        <p:nvSpPr>
          <p:cNvPr id="17" name="Shape 5"/>
          <p:cNvSpPr/>
          <p:nvPr/>
        </p:nvSpPr>
        <p:spPr>
          <a:xfrm>
            <a:off x="7420928" y="1883093"/>
            <a:ext cx="369927" cy="369927"/>
          </a:xfrm>
          <a:prstGeom prst="roundRect">
            <a:avLst>
              <a:gd name="adj" fmla="val 25720"/>
            </a:avLst>
          </a:prstGeom>
          <a:solidFill>
            <a:srgbClr val="C00000"/>
          </a:solidFill>
          <a:ln w="7620">
            <a:solidFill>
              <a:srgbClr val="6D4562"/>
            </a:solidFill>
            <a:prstDash val="solid"/>
          </a:ln>
        </p:spPr>
      </p:sp>
      <p:sp>
        <p:nvSpPr>
          <p:cNvPr id="18" name="Text 6"/>
          <p:cNvSpPr/>
          <p:nvPr/>
        </p:nvSpPr>
        <p:spPr>
          <a:xfrm>
            <a:off x="8002191" y="1737657"/>
            <a:ext cx="3776662" cy="660797"/>
          </a:xfrm>
          <a:prstGeom prst="rect">
            <a:avLst/>
          </a:prstGeom>
          <a:noFill/>
        </p:spPr>
        <p:txBody>
          <a:bodyPr wrap="square" rtlCol="0" anchor="t"/>
          <a:lstStyle/>
          <a:p>
            <a:pPr marL="0" indent="0">
              <a:lnSpc>
                <a:spcPts val="2600"/>
              </a:lnSpc>
              <a:buNone/>
            </a:pPr>
            <a:r>
              <a:rPr lang="en-US" sz="2080" b="1" dirty="0">
                <a:solidFill>
                  <a:schemeClr val="bg1"/>
                </a:solidFill>
                <a:latin typeface="Source Sans Pro" panose="020B0503030403020204" pitchFamily="34" charset="0"/>
                <a:ea typeface="Source Sans Pro" panose="020B0503030403020204" pitchFamily="34" charset="0"/>
                <a:cs typeface="Prompt" pitchFamily="34" charset="-120"/>
              </a:rPr>
              <a:t>Aerial Photography and Videography</a:t>
            </a:r>
            <a:endParaRPr lang="en-US" sz="2080" b="1" dirty="0">
              <a:solidFill>
                <a:schemeClr val="bg1"/>
              </a:solidFill>
              <a:latin typeface="Source Sans Pro" panose="020B0503030403020204" pitchFamily="34" charset="0"/>
              <a:ea typeface="Source Sans Pro" panose="020B0503030403020204" pitchFamily="34" charset="0"/>
            </a:endParaRPr>
          </a:p>
        </p:txBody>
      </p:sp>
      <p:sp>
        <p:nvSpPr>
          <p:cNvPr id="19" name="Text 7"/>
          <p:cNvSpPr/>
          <p:nvPr/>
        </p:nvSpPr>
        <p:spPr>
          <a:xfrm>
            <a:off x="8002191" y="2398454"/>
            <a:ext cx="3776662" cy="1691283"/>
          </a:xfrm>
          <a:prstGeom prst="rect">
            <a:avLst/>
          </a:prstGeom>
          <a:noFill/>
        </p:spPr>
        <p:txBody>
          <a:bodyPr wrap="square" rtlCol="0" anchor="t"/>
          <a:lstStyle/>
          <a:p>
            <a:pPr marL="0" indent="0">
              <a:lnSpc>
                <a:spcPts val="2665"/>
              </a:lnSpc>
              <a:buNone/>
            </a:pPr>
            <a:r>
              <a:rPr lang="en-US" sz="1665" dirty="0">
                <a:solidFill>
                  <a:schemeClr val="bg1"/>
                </a:solidFill>
                <a:latin typeface="Source Sans Pro" panose="020B0503030403020204" pitchFamily="34" charset="0"/>
                <a:ea typeface="Source Sans Pro" panose="020B0503030403020204" pitchFamily="34" charset="0"/>
                <a:cs typeface="Mukta" pitchFamily="34" charset="-120"/>
              </a:rPr>
              <a:t>FPV drones enable stunning aerial photography and videography, capturing unique perspectives and breathtaking shots that were once only possible with expensive helicopters or planes.</a:t>
            </a:r>
            <a:endParaRPr lang="en-US" sz="1665" dirty="0">
              <a:solidFill>
                <a:schemeClr val="bg1"/>
              </a:solidFill>
              <a:latin typeface="Source Sans Pro" panose="020B0503030403020204" pitchFamily="34" charset="0"/>
              <a:ea typeface="Source Sans Pro" panose="020B0503030403020204" pitchFamily="34" charset="0"/>
            </a:endParaRPr>
          </a:p>
        </p:txBody>
      </p:sp>
      <p:sp>
        <p:nvSpPr>
          <p:cNvPr id="20" name="Shape 8"/>
          <p:cNvSpPr/>
          <p:nvPr/>
        </p:nvSpPr>
        <p:spPr>
          <a:xfrm>
            <a:off x="2851666" y="4811077"/>
            <a:ext cx="369927" cy="369927"/>
          </a:xfrm>
          <a:prstGeom prst="roundRect">
            <a:avLst>
              <a:gd name="adj" fmla="val 25720"/>
            </a:avLst>
          </a:prstGeom>
          <a:solidFill>
            <a:srgbClr val="C00000"/>
          </a:solidFill>
          <a:ln w="7620">
            <a:solidFill>
              <a:srgbClr val="6D4562"/>
            </a:solidFill>
            <a:prstDash val="solid"/>
          </a:ln>
        </p:spPr>
      </p:sp>
      <p:sp>
        <p:nvSpPr>
          <p:cNvPr id="21" name="Text 9"/>
          <p:cNvSpPr/>
          <p:nvPr/>
        </p:nvSpPr>
        <p:spPr>
          <a:xfrm>
            <a:off x="3432929" y="4657783"/>
            <a:ext cx="3776662" cy="660797"/>
          </a:xfrm>
          <a:prstGeom prst="rect">
            <a:avLst/>
          </a:prstGeom>
          <a:noFill/>
        </p:spPr>
        <p:txBody>
          <a:bodyPr wrap="square" rtlCol="0" anchor="t"/>
          <a:lstStyle/>
          <a:p>
            <a:pPr marL="0" indent="0">
              <a:lnSpc>
                <a:spcPts val="2600"/>
              </a:lnSpc>
              <a:buNone/>
            </a:pPr>
            <a:r>
              <a:rPr lang="en-US" sz="2080" b="1" dirty="0">
                <a:solidFill>
                  <a:schemeClr val="bg1"/>
                </a:solidFill>
                <a:latin typeface="Source Sans Pro" panose="020B0503030403020204" pitchFamily="34" charset="0"/>
                <a:ea typeface="Source Sans Pro" panose="020B0503030403020204" pitchFamily="34" charset="0"/>
                <a:cs typeface="Prompt" pitchFamily="34" charset="-120"/>
              </a:rPr>
              <a:t>Learning and Skill Development</a:t>
            </a:r>
            <a:endParaRPr lang="en-US" sz="2080" b="1" dirty="0">
              <a:solidFill>
                <a:schemeClr val="bg1"/>
              </a:solidFill>
              <a:latin typeface="Source Sans Pro" panose="020B0503030403020204" pitchFamily="34" charset="0"/>
              <a:ea typeface="Source Sans Pro" panose="020B0503030403020204" pitchFamily="34" charset="0"/>
            </a:endParaRPr>
          </a:p>
        </p:txBody>
      </p:sp>
      <p:sp>
        <p:nvSpPr>
          <p:cNvPr id="22" name="Text 10"/>
          <p:cNvSpPr/>
          <p:nvPr/>
        </p:nvSpPr>
        <p:spPr>
          <a:xfrm>
            <a:off x="3432929" y="5618440"/>
            <a:ext cx="3776662" cy="1691283"/>
          </a:xfrm>
          <a:prstGeom prst="rect">
            <a:avLst/>
          </a:prstGeom>
          <a:noFill/>
        </p:spPr>
        <p:txBody>
          <a:bodyPr wrap="square" rtlCol="0" anchor="t"/>
          <a:lstStyle/>
          <a:p>
            <a:pPr marL="0" indent="0">
              <a:lnSpc>
                <a:spcPts val="2665"/>
              </a:lnSpc>
              <a:buNone/>
            </a:pPr>
            <a:r>
              <a:rPr lang="en-US" sz="1665" dirty="0">
                <a:solidFill>
                  <a:schemeClr val="bg1"/>
                </a:solidFill>
                <a:latin typeface="Source Sans Pro" panose="020B0503030403020204" pitchFamily="34" charset="0"/>
                <a:ea typeface="Source Sans Pro" panose="020B0503030403020204" pitchFamily="34" charset="0"/>
                <a:cs typeface="Mukta" pitchFamily="34" charset="-120"/>
              </a:rPr>
              <a:t>Utilizing FPV drones offers a platform for learning, skill development, and gaining a deeper understanding of aerodynamics, electronics, and engineering, making them an exciting tool for educational purposes.</a:t>
            </a:r>
            <a:endParaRPr lang="en-US" sz="1665" dirty="0">
              <a:solidFill>
                <a:schemeClr val="bg1"/>
              </a:solidFill>
              <a:latin typeface="Source Sans Pro" panose="020B0503030403020204" pitchFamily="34" charset="0"/>
              <a:ea typeface="Source Sans Pro" panose="020B0503030403020204" pitchFamily="34" charset="0"/>
            </a:endParaRPr>
          </a:p>
        </p:txBody>
      </p:sp>
      <p:sp>
        <p:nvSpPr>
          <p:cNvPr id="23" name="Shape 11"/>
          <p:cNvSpPr/>
          <p:nvPr/>
        </p:nvSpPr>
        <p:spPr>
          <a:xfrm>
            <a:off x="7420928" y="4811077"/>
            <a:ext cx="369927" cy="369927"/>
          </a:xfrm>
          <a:prstGeom prst="roundRect">
            <a:avLst>
              <a:gd name="adj" fmla="val 25720"/>
            </a:avLst>
          </a:prstGeom>
          <a:solidFill>
            <a:srgbClr val="C00000"/>
          </a:solidFill>
          <a:ln w="7620">
            <a:solidFill>
              <a:srgbClr val="6D4562"/>
            </a:solidFill>
            <a:prstDash val="solid"/>
          </a:ln>
        </p:spPr>
      </p:sp>
      <p:sp>
        <p:nvSpPr>
          <p:cNvPr id="24" name="Text 12"/>
          <p:cNvSpPr/>
          <p:nvPr/>
        </p:nvSpPr>
        <p:spPr>
          <a:xfrm>
            <a:off x="8002191" y="4665641"/>
            <a:ext cx="3776662" cy="660797"/>
          </a:xfrm>
          <a:prstGeom prst="rect">
            <a:avLst/>
          </a:prstGeom>
          <a:noFill/>
        </p:spPr>
        <p:txBody>
          <a:bodyPr wrap="square" rtlCol="0" anchor="t"/>
          <a:lstStyle/>
          <a:p>
            <a:pPr marL="0" indent="0">
              <a:lnSpc>
                <a:spcPts val="2600"/>
              </a:lnSpc>
              <a:buNone/>
            </a:pPr>
            <a:r>
              <a:rPr lang="en-US" sz="2080" b="1" dirty="0">
                <a:solidFill>
                  <a:schemeClr val="bg1"/>
                </a:solidFill>
                <a:latin typeface="Source Sans Pro" panose="020B0503030403020204" pitchFamily="34" charset="0"/>
                <a:ea typeface="Source Sans Pro" panose="020B0503030403020204" pitchFamily="34" charset="0"/>
                <a:cs typeface="Prompt" pitchFamily="34" charset="-120"/>
              </a:rPr>
              <a:t>Thrilling Sport and Community</a:t>
            </a:r>
            <a:endParaRPr lang="en-US" sz="2080" b="1" dirty="0">
              <a:solidFill>
                <a:schemeClr val="bg1"/>
              </a:solidFill>
              <a:latin typeface="Source Sans Pro" panose="020B0503030403020204" pitchFamily="34" charset="0"/>
              <a:ea typeface="Source Sans Pro" panose="020B0503030403020204" pitchFamily="34" charset="0"/>
            </a:endParaRPr>
          </a:p>
        </p:txBody>
      </p:sp>
      <p:sp>
        <p:nvSpPr>
          <p:cNvPr id="25" name="Text 13"/>
          <p:cNvSpPr/>
          <p:nvPr/>
        </p:nvSpPr>
        <p:spPr>
          <a:xfrm>
            <a:off x="8002191" y="5449311"/>
            <a:ext cx="3776662" cy="2029539"/>
          </a:xfrm>
          <a:prstGeom prst="rect">
            <a:avLst/>
          </a:prstGeom>
          <a:noFill/>
        </p:spPr>
        <p:txBody>
          <a:bodyPr wrap="square" rtlCol="0" anchor="t"/>
          <a:lstStyle/>
          <a:p>
            <a:pPr marL="0" indent="0">
              <a:lnSpc>
                <a:spcPts val="2665"/>
              </a:lnSpc>
              <a:buNone/>
            </a:pPr>
            <a:r>
              <a:rPr lang="en-US" sz="1665" dirty="0">
                <a:solidFill>
                  <a:schemeClr val="bg1"/>
                </a:solidFill>
                <a:latin typeface="Source Sans Pro" panose="020B0503030403020204" pitchFamily="34" charset="0"/>
                <a:ea typeface="Source Sans Pro" panose="020B0503030403020204" pitchFamily="34" charset="0"/>
                <a:cs typeface="Mukta" pitchFamily="34" charset="-120"/>
              </a:rPr>
              <a:t>FPV drone racing and freestyle flying have created a thriving community, bringing together enthusiasts to compete, collaborate, and share experiences, adding a social and competitive aspect to the hobby.</a:t>
            </a:r>
            <a:endParaRPr lang="en-US" sz="1665" dirty="0">
              <a:solidFill>
                <a:schemeClr val="bg1"/>
              </a:solidFill>
              <a:latin typeface="Source Sans Pro" panose="020B0503030403020204" pitchFamily="34" charset="0"/>
              <a:ea typeface="Source Sans Pro" panose="020B0503030403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0" descr="preencoded.png"/>
          <p:cNvPicPr>
            <a:picLocks noChangeAspect="1"/>
          </p:cNvPicPr>
          <p:nvPr/>
        </p:nvPicPr>
        <p:blipFill>
          <a:blip r:embed="rId1"/>
          <a:stretch>
            <a:fillRect/>
          </a:stretch>
        </p:blipFill>
        <p:spPr>
          <a:xfrm>
            <a:off x="0" y="-9259"/>
            <a:ext cx="14666896" cy="8250129"/>
          </a:xfrm>
          <a:prstGeom prst="rect">
            <a:avLst/>
          </a:prstGeom>
        </p:spPr>
      </p:pic>
      <p:sp>
        <p:nvSpPr>
          <p:cNvPr id="4" name="Text 1"/>
          <p:cNvSpPr/>
          <p:nvPr/>
        </p:nvSpPr>
        <p:spPr>
          <a:xfrm>
            <a:off x="2348389" y="464068"/>
            <a:ext cx="9905484" cy="694373"/>
          </a:xfrm>
          <a:prstGeom prst="rect">
            <a:avLst/>
          </a:prstGeom>
          <a:noFill/>
        </p:spPr>
        <p:txBody>
          <a:bodyPr wrap="none" rtlCol="0" anchor="t"/>
          <a:lstStyle/>
          <a:p>
            <a:pPr marL="0" indent="0" algn="ctr">
              <a:lnSpc>
                <a:spcPts val="5470"/>
              </a:lnSpc>
              <a:buNone/>
            </a:pPr>
            <a:r>
              <a:rPr lang="en-GB" altLang="en-US" sz="4375" b="1" kern="0" spc="-87" dirty="0">
                <a:solidFill>
                  <a:schemeClr val="bg1"/>
                </a:solidFill>
                <a:latin typeface="Source Sans Pro" panose="020B0503030403020204" pitchFamily="34" charset="0"/>
                <a:ea typeface="Source Sans Pro" panose="020B0503030403020204" pitchFamily="34" charset="0"/>
                <a:cs typeface="adonis-web" pitchFamily="34" charset="-120"/>
              </a:rPr>
              <a:t>Limitations</a:t>
            </a:r>
            <a:r>
              <a:rPr lang="en-US" sz="4375" b="1" kern="0" spc="-87" dirty="0">
                <a:solidFill>
                  <a:schemeClr val="bg1"/>
                </a:solidFill>
                <a:latin typeface="Source Sans Pro" panose="020B0503030403020204" pitchFamily="34" charset="0"/>
                <a:ea typeface="Source Sans Pro" panose="020B0503030403020204" pitchFamily="34" charset="0"/>
                <a:cs typeface="adonis-web" pitchFamily="34" charset="-120"/>
              </a:rPr>
              <a:t> of using FPV drones</a:t>
            </a:r>
            <a:endParaRPr lang="en-US" sz="4375" dirty="0">
              <a:solidFill>
                <a:schemeClr val="bg1"/>
              </a:solidFill>
              <a:latin typeface="Source Sans Pro" panose="020B0503030403020204" pitchFamily="34" charset="0"/>
              <a:ea typeface="Source Sans Pro" panose="020B0503030403020204" pitchFamily="34" charset="0"/>
            </a:endParaRPr>
          </a:p>
        </p:txBody>
      </p:sp>
      <p:sp>
        <p:nvSpPr>
          <p:cNvPr id="38" name="Shape 2"/>
          <p:cNvSpPr/>
          <p:nvPr/>
        </p:nvSpPr>
        <p:spPr>
          <a:xfrm>
            <a:off x="2851666" y="1549264"/>
            <a:ext cx="369927" cy="369927"/>
          </a:xfrm>
          <a:prstGeom prst="roundRect">
            <a:avLst>
              <a:gd name="adj" fmla="val 25720"/>
            </a:avLst>
          </a:prstGeom>
          <a:solidFill>
            <a:srgbClr val="C00000"/>
          </a:solidFill>
          <a:ln w="7620">
            <a:solidFill>
              <a:srgbClr val="6D4562"/>
            </a:solidFill>
            <a:prstDash val="solid"/>
          </a:ln>
        </p:spPr>
      </p:sp>
      <p:sp>
        <p:nvSpPr>
          <p:cNvPr id="39" name="Text 3"/>
          <p:cNvSpPr/>
          <p:nvPr/>
        </p:nvSpPr>
        <p:spPr>
          <a:xfrm>
            <a:off x="3432929" y="1569028"/>
            <a:ext cx="2844165" cy="330398"/>
          </a:xfrm>
          <a:prstGeom prst="rect">
            <a:avLst/>
          </a:prstGeom>
          <a:noFill/>
        </p:spPr>
        <p:txBody>
          <a:bodyPr wrap="none" rtlCol="0" anchor="t"/>
          <a:lstStyle/>
          <a:p>
            <a:pPr marL="0" indent="0">
              <a:lnSpc>
                <a:spcPts val="2600"/>
              </a:lnSpc>
              <a:buNone/>
            </a:pPr>
            <a:r>
              <a:rPr lang="en-US" sz="2080" b="1" dirty="0">
                <a:solidFill>
                  <a:schemeClr val="bg1"/>
                </a:solidFill>
                <a:latin typeface="Source Sans Pro" panose="020B0503030403020204" pitchFamily="34" charset="0"/>
                <a:ea typeface="Source Sans Pro" panose="020B0503030403020204" pitchFamily="34" charset="0"/>
                <a:cs typeface="Prompt" pitchFamily="34" charset="-120"/>
              </a:rPr>
              <a:t>Limited Flight-Time</a:t>
            </a:r>
            <a:endParaRPr lang="en-US" sz="2080" b="1" dirty="0">
              <a:solidFill>
                <a:schemeClr val="bg1"/>
              </a:solidFill>
              <a:latin typeface="Source Sans Pro" panose="020B0503030403020204" pitchFamily="34" charset="0"/>
              <a:ea typeface="Source Sans Pro" panose="020B0503030403020204" pitchFamily="34" charset="0"/>
            </a:endParaRPr>
          </a:p>
        </p:txBody>
      </p:sp>
      <p:sp>
        <p:nvSpPr>
          <p:cNvPr id="40" name="Text 4"/>
          <p:cNvSpPr/>
          <p:nvPr/>
        </p:nvSpPr>
        <p:spPr>
          <a:xfrm>
            <a:off x="3323771" y="2026228"/>
            <a:ext cx="3885820" cy="2451020"/>
          </a:xfrm>
          <a:prstGeom prst="rect">
            <a:avLst/>
          </a:prstGeom>
          <a:noFill/>
        </p:spPr>
        <p:txBody>
          <a:bodyPr wrap="square" rtlCol="0" anchor="t"/>
          <a:lstStyle/>
          <a:p>
            <a:pPr>
              <a:lnSpc>
                <a:spcPts val="2665"/>
              </a:lnSpc>
            </a:pPr>
            <a:r>
              <a:rPr lang="en-US" sz="1670" dirty="0">
                <a:solidFill>
                  <a:schemeClr val="bg1"/>
                </a:solidFill>
                <a:latin typeface="Source Sans Pro" panose="020B0503030403020204" pitchFamily="34" charset="0"/>
                <a:ea typeface="Source Sans Pro" panose="020B0503030403020204" pitchFamily="34" charset="0"/>
              </a:rPr>
              <a:t>PV drones typically have shorter flight times compared to other types of drones, mainly due to the extra power consumption of the FPV equipment such as the camera, video transmitter, and goggles. </a:t>
            </a:r>
            <a:endParaRPr lang="en-US" sz="1670" dirty="0">
              <a:solidFill>
                <a:schemeClr val="bg1"/>
              </a:solidFill>
              <a:latin typeface="Source Sans Pro" panose="020B0503030403020204" pitchFamily="34" charset="0"/>
              <a:ea typeface="Source Sans Pro" panose="020B0503030403020204" pitchFamily="34" charset="0"/>
            </a:endParaRPr>
          </a:p>
        </p:txBody>
      </p:sp>
      <p:sp>
        <p:nvSpPr>
          <p:cNvPr id="41" name="Shape 5"/>
          <p:cNvSpPr/>
          <p:nvPr/>
        </p:nvSpPr>
        <p:spPr>
          <a:xfrm>
            <a:off x="7420928" y="1549264"/>
            <a:ext cx="369927" cy="369927"/>
          </a:xfrm>
          <a:prstGeom prst="roundRect">
            <a:avLst>
              <a:gd name="adj" fmla="val 25720"/>
            </a:avLst>
          </a:prstGeom>
          <a:solidFill>
            <a:srgbClr val="C00000"/>
          </a:solidFill>
          <a:ln w="7620">
            <a:solidFill>
              <a:srgbClr val="6D4562"/>
            </a:solidFill>
            <a:prstDash val="solid"/>
          </a:ln>
        </p:spPr>
      </p:sp>
      <p:sp>
        <p:nvSpPr>
          <p:cNvPr id="42" name="Text 6"/>
          <p:cNvSpPr/>
          <p:nvPr/>
        </p:nvSpPr>
        <p:spPr>
          <a:xfrm>
            <a:off x="8002191" y="1569028"/>
            <a:ext cx="3776662" cy="660797"/>
          </a:xfrm>
          <a:prstGeom prst="rect">
            <a:avLst/>
          </a:prstGeom>
          <a:noFill/>
        </p:spPr>
        <p:txBody>
          <a:bodyPr wrap="square" rtlCol="0" anchor="t"/>
          <a:lstStyle/>
          <a:p>
            <a:pPr marL="0" indent="0">
              <a:lnSpc>
                <a:spcPts val="2600"/>
              </a:lnSpc>
              <a:buNone/>
            </a:pPr>
            <a:r>
              <a:rPr lang="en-US" sz="2080" b="1" dirty="0">
                <a:solidFill>
                  <a:schemeClr val="bg1"/>
                </a:solidFill>
                <a:latin typeface="Source Sans Pro" panose="020B0503030403020204" pitchFamily="34" charset="0"/>
                <a:ea typeface="Source Sans Pro" panose="020B0503030403020204" pitchFamily="34" charset="0"/>
                <a:cs typeface="Prompt" pitchFamily="34" charset="-120"/>
              </a:rPr>
              <a:t>Risk of Accidents</a:t>
            </a:r>
            <a:endParaRPr lang="en-US" sz="2080" b="1" dirty="0">
              <a:solidFill>
                <a:schemeClr val="bg1"/>
              </a:solidFill>
              <a:latin typeface="Source Sans Pro" panose="020B0503030403020204" pitchFamily="34" charset="0"/>
              <a:ea typeface="Source Sans Pro" panose="020B0503030403020204" pitchFamily="34" charset="0"/>
            </a:endParaRPr>
          </a:p>
        </p:txBody>
      </p:sp>
      <p:sp>
        <p:nvSpPr>
          <p:cNvPr id="43" name="Text 7"/>
          <p:cNvSpPr/>
          <p:nvPr/>
        </p:nvSpPr>
        <p:spPr>
          <a:xfrm>
            <a:off x="8002191" y="2026228"/>
            <a:ext cx="4100910" cy="2021681"/>
          </a:xfrm>
          <a:prstGeom prst="rect">
            <a:avLst/>
          </a:prstGeom>
          <a:noFill/>
        </p:spPr>
        <p:txBody>
          <a:bodyPr wrap="square" rtlCol="0" anchor="t"/>
          <a:lstStyle/>
          <a:p>
            <a:pPr>
              <a:lnSpc>
                <a:spcPts val="2665"/>
              </a:lnSpc>
            </a:pPr>
            <a:r>
              <a:rPr lang="en-US" sz="1670" dirty="0">
                <a:solidFill>
                  <a:schemeClr val="bg1"/>
                </a:solidFill>
                <a:latin typeface="Source Sans Pro" panose="020B0503030403020204" pitchFamily="34" charset="0"/>
                <a:ea typeface="Source Sans Pro" panose="020B0503030403020204" pitchFamily="34" charset="0"/>
              </a:rPr>
              <a:t>FPV flying can be more prone to accidents compared to line-of-sight (LOS) flying. The pilot's limited field of view through the FPV goggles makes it harder to perceive obstacles or other aircraft in the vicinity, increasing the risk of collisions.</a:t>
            </a:r>
            <a:endParaRPr lang="en-US" sz="1670" dirty="0">
              <a:solidFill>
                <a:schemeClr val="bg1"/>
              </a:solidFill>
              <a:latin typeface="Source Sans Pro" panose="020B0503030403020204" pitchFamily="34" charset="0"/>
              <a:ea typeface="Source Sans Pro" panose="020B0503030403020204" pitchFamily="34" charset="0"/>
            </a:endParaRPr>
          </a:p>
        </p:txBody>
      </p:sp>
      <p:sp>
        <p:nvSpPr>
          <p:cNvPr id="44" name="Shape 8"/>
          <p:cNvSpPr/>
          <p:nvPr/>
        </p:nvSpPr>
        <p:spPr>
          <a:xfrm>
            <a:off x="2851666" y="4477248"/>
            <a:ext cx="369927" cy="369927"/>
          </a:xfrm>
          <a:prstGeom prst="roundRect">
            <a:avLst>
              <a:gd name="adj" fmla="val 25720"/>
            </a:avLst>
          </a:prstGeom>
          <a:solidFill>
            <a:srgbClr val="C00000"/>
          </a:solidFill>
          <a:ln w="7620">
            <a:solidFill>
              <a:srgbClr val="6D4562"/>
            </a:solidFill>
            <a:prstDash val="solid"/>
          </a:ln>
        </p:spPr>
      </p:sp>
      <p:sp>
        <p:nvSpPr>
          <p:cNvPr id="45" name="Text 9"/>
          <p:cNvSpPr/>
          <p:nvPr/>
        </p:nvSpPr>
        <p:spPr>
          <a:xfrm>
            <a:off x="3432929" y="4497013"/>
            <a:ext cx="3776662" cy="660797"/>
          </a:xfrm>
          <a:prstGeom prst="rect">
            <a:avLst/>
          </a:prstGeom>
          <a:noFill/>
        </p:spPr>
        <p:txBody>
          <a:bodyPr wrap="square" rtlCol="0" anchor="t"/>
          <a:lstStyle/>
          <a:p>
            <a:pPr marL="0" indent="0">
              <a:lnSpc>
                <a:spcPts val="2600"/>
              </a:lnSpc>
              <a:buNone/>
            </a:pPr>
            <a:r>
              <a:rPr lang="en-US" sz="2080" b="1" dirty="0">
                <a:solidFill>
                  <a:schemeClr val="bg1"/>
                </a:solidFill>
                <a:latin typeface="Source Sans Pro" panose="020B0503030403020204" pitchFamily="34" charset="0"/>
                <a:ea typeface="Source Sans Pro" panose="020B0503030403020204" pitchFamily="34" charset="0"/>
                <a:cs typeface="Prompt" pitchFamily="34" charset="-120"/>
              </a:rPr>
              <a:t>Complexity</a:t>
            </a:r>
            <a:endParaRPr lang="en-US" sz="2080" b="1" dirty="0">
              <a:solidFill>
                <a:schemeClr val="bg1"/>
              </a:solidFill>
              <a:latin typeface="Source Sans Pro" panose="020B0503030403020204" pitchFamily="34" charset="0"/>
              <a:ea typeface="Source Sans Pro" panose="020B0503030403020204" pitchFamily="34" charset="0"/>
            </a:endParaRPr>
          </a:p>
        </p:txBody>
      </p:sp>
      <p:sp>
        <p:nvSpPr>
          <p:cNvPr id="46" name="Text 10"/>
          <p:cNvSpPr/>
          <p:nvPr/>
        </p:nvSpPr>
        <p:spPr>
          <a:xfrm>
            <a:off x="3221593" y="5032932"/>
            <a:ext cx="3987999" cy="2737962"/>
          </a:xfrm>
          <a:prstGeom prst="rect">
            <a:avLst/>
          </a:prstGeom>
          <a:noFill/>
        </p:spPr>
        <p:txBody>
          <a:bodyPr wrap="square" rtlCol="0" anchor="t"/>
          <a:lstStyle/>
          <a:p>
            <a:pPr>
              <a:lnSpc>
                <a:spcPts val="2665"/>
              </a:lnSpc>
            </a:pPr>
            <a:r>
              <a:rPr lang="en-US" sz="1670" dirty="0">
                <a:solidFill>
                  <a:schemeClr val="bg1"/>
                </a:solidFill>
                <a:latin typeface="Source Sans Pro" panose="020B0503030403020204" pitchFamily="34" charset="0"/>
                <a:ea typeface="Source Sans Pro" panose="020B0503030403020204" pitchFamily="34" charset="0"/>
              </a:rPr>
              <a:t>Flying an FPV drone requires a certain level of skill and understanding of both drone piloting and FPV equipment. The need to handle various components such as the drone itself, the FPV camera, video transmitter, and FPV goggles can be intimidating for beginners.</a:t>
            </a:r>
            <a:endParaRPr lang="en-US" sz="1670" dirty="0">
              <a:solidFill>
                <a:schemeClr val="bg1"/>
              </a:solidFill>
              <a:latin typeface="Source Sans Pro" panose="020B0503030403020204" pitchFamily="34" charset="0"/>
              <a:ea typeface="Source Sans Pro" panose="020B0503030403020204" pitchFamily="34" charset="0"/>
            </a:endParaRPr>
          </a:p>
        </p:txBody>
      </p:sp>
      <p:sp>
        <p:nvSpPr>
          <p:cNvPr id="47" name="Shape 11"/>
          <p:cNvSpPr/>
          <p:nvPr/>
        </p:nvSpPr>
        <p:spPr>
          <a:xfrm>
            <a:off x="7420928" y="4477248"/>
            <a:ext cx="369927" cy="369927"/>
          </a:xfrm>
          <a:prstGeom prst="roundRect">
            <a:avLst>
              <a:gd name="adj" fmla="val 25720"/>
            </a:avLst>
          </a:prstGeom>
          <a:solidFill>
            <a:srgbClr val="C00000"/>
          </a:solidFill>
          <a:ln w="7620">
            <a:solidFill>
              <a:srgbClr val="6D4562"/>
            </a:solidFill>
            <a:prstDash val="solid"/>
          </a:ln>
        </p:spPr>
      </p:sp>
      <p:sp>
        <p:nvSpPr>
          <p:cNvPr id="48" name="Text 12"/>
          <p:cNvSpPr/>
          <p:nvPr/>
        </p:nvSpPr>
        <p:spPr>
          <a:xfrm>
            <a:off x="8002191" y="4497013"/>
            <a:ext cx="3776662" cy="660797"/>
          </a:xfrm>
          <a:prstGeom prst="rect">
            <a:avLst/>
          </a:prstGeom>
          <a:noFill/>
        </p:spPr>
        <p:txBody>
          <a:bodyPr wrap="square" rtlCol="0" anchor="t"/>
          <a:lstStyle/>
          <a:p>
            <a:pPr marL="0" indent="0">
              <a:lnSpc>
                <a:spcPts val="2600"/>
              </a:lnSpc>
              <a:buNone/>
            </a:pPr>
            <a:r>
              <a:rPr lang="en-US" sz="2080" b="1" dirty="0">
                <a:solidFill>
                  <a:schemeClr val="bg1"/>
                </a:solidFill>
                <a:latin typeface="Source Sans Pro" panose="020B0503030403020204" pitchFamily="34" charset="0"/>
                <a:ea typeface="Source Sans Pro" panose="020B0503030403020204" pitchFamily="34" charset="0"/>
                <a:cs typeface="Prompt" pitchFamily="34" charset="-120"/>
              </a:rPr>
              <a:t>Cost</a:t>
            </a:r>
            <a:endParaRPr lang="en-US" sz="2080" b="1" dirty="0">
              <a:solidFill>
                <a:schemeClr val="bg1"/>
              </a:solidFill>
              <a:latin typeface="Source Sans Pro" panose="020B0503030403020204" pitchFamily="34" charset="0"/>
              <a:ea typeface="Source Sans Pro" panose="020B0503030403020204" pitchFamily="34" charset="0"/>
            </a:endParaRPr>
          </a:p>
        </p:txBody>
      </p:sp>
      <p:sp>
        <p:nvSpPr>
          <p:cNvPr id="49" name="Text 13"/>
          <p:cNvSpPr/>
          <p:nvPr/>
        </p:nvSpPr>
        <p:spPr>
          <a:xfrm>
            <a:off x="8002191" y="5032932"/>
            <a:ext cx="4100910" cy="2891868"/>
          </a:xfrm>
          <a:prstGeom prst="rect">
            <a:avLst/>
          </a:prstGeom>
          <a:noFill/>
        </p:spPr>
        <p:txBody>
          <a:bodyPr wrap="square" rtlCol="0" anchor="t"/>
          <a:lstStyle/>
          <a:p>
            <a:pPr>
              <a:lnSpc>
                <a:spcPts val="2665"/>
              </a:lnSpc>
            </a:pPr>
            <a:r>
              <a:rPr lang="en-US" sz="1670" dirty="0">
                <a:solidFill>
                  <a:schemeClr val="bg1"/>
                </a:solidFill>
                <a:latin typeface="Source Sans Pro" panose="020B0503030403020204" pitchFamily="34" charset="0"/>
                <a:ea typeface="Source Sans Pro" panose="020B0503030403020204" pitchFamily="34" charset="0"/>
              </a:rPr>
              <a:t>Building or purchasing a high-quality FPV drone setup can be expensive, especially if you want top-of-the-line components for optimal performance. Additionally,</a:t>
            </a:r>
            <a:endParaRPr lang="en-US" sz="1670" dirty="0">
              <a:solidFill>
                <a:schemeClr val="bg1"/>
              </a:solidFill>
              <a:latin typeface="Source Sans Pro" panose="020B0503030403020204" pitchFamily="34" charset="0"/>
              <a:ea typeface="Source Sans Pro" panose="020B0503030403020204" pitchFamily="34" charset="0"/>
            </a:endParaRPr>
          </a:p>
          <a:p>
            <a:pPr>
              <a:lnSpc>
                <a:spcPts val="2665"/>
              </a:lnSpc>
            </a:pPr>
            <a:r>
              <a:rPr lang="en-US" sz="1670" dirty="0">
                <a:solidFill>
                  <a:schemeClr val="bg1"/>
                </a:solidFill>
                <a:latin typeface="Source Sans Pro" panose="020B0503030403020204" pitchFamily="34" charset="0"/>
                <a:ea typeface="Source Sans Pro" panose="020B0503030403020204" pitchFamily="34" charset="0"/>
              </a:rPr>
              <a:t>Maintaining and repairing FPV equipment can incur additional cost over time.</a:t>
            </a:r>
            <a:endParaRPr lang="en-US" sz="1670" dirty="0">
              <a:solidFill>
                <a:schemeClr val="bg1"/>
              </a:solidFill>
              <a:latin typeface="Source Sans Pro" panose="020B0503030403020204" pitchFamily="34" charset="0"/>
              <a:ea typeface="Source Sans Pro" panose="020B0503030403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0" descr="preencoded.png"/>
          <p:cNvPicPr>
            <a:picLocks noChangeAspect="1"/>
          </p:cNvPicPr>
          <p:nvPr/>
        </p:nvPicPr>
        <p:blipFill>
          <a:blip r:embed="rId1"/>
          <a:stretch>
            <a:fillRect/>
          </a:stretch>
        </p:blipFill>
        <p:spPr>
          <a:xfrm>
            <a:off x="0" y="-9259"/>
            <a:ext cx="14666896" cy="8250129"/>
          </a:xfrm>
          <a:prstGeom prst="rect">
            <a:avLst/>
          </a:prstGeom>
        </p:spPr>
      </p:pic>
      <p:grpSp>
        <p:nvGrpSpPr>
          <p:cNvPr id="14" name="Group 13"/>
          <p:cNvGrpSpPr/>
          <p:nvPr/>
        </p:nvGrpSpPr>
        <p:grpSpPr>
          <a:xfrm>
            <a:off x="2230379" y="1748433"/>
            <a:ext cx="10110578" cy="4732735"/>
            <a:chOff x="2230379" y="1079500"/>
            <a:chExt cx="10110578" cy="4732735"/>
          </a:xfrm>
        </p:grpSpPr>
        <p:sp>
          <p:nvSpPr>
            <p:cNvPr id="4" name="Text 1"/>
            <p:cNvSpPr/>
            <p:nvPr/>
          </p:nvSpPr>
          <p:spPr>
            <a:xfrm>
              <a:off x="2230379" y="1079500"/>
              <a:ext cx="9219009" cy="694373"/>
            </a:xfrm>
            <a:prstGeom prst="rect">
              <a:avLst/>
            </a:prstGeom>
            <a:noFill/>
          </p:spPr>
          <p:txBody>
            <a:bodyPr wrap="none" rtlCol="0" anchor="t"/>
            <a:lstStyle/>
            <a:p>
              <a:pPr marL="0" indent="0" algn="ctr">
                <a:lnSpc>
                  <a:spcPts val="5470"/>
                </a:lnSpc>
                <a:buNone/>
              </a:pPr>
              <a:r>
                <a:rPr lang="en-US" sz="4375" b="1" kern="0" spc="-87" dirty="0">
                  <a:solidFill>
                    <a:schemeClr val="bg1"/>
                  </a:solidFill>
                  <a:latin typeface="Source Sans Pro" panose="020B0503030403020204" pitchFamily="34" charset="0"/>
                  <a:ea typeface="Source Sans Pro" panose="020B0503030403020204" pitchFamily="34" charset="0"/>
                  <a:cs typeface="adonis-web" pitchFamily="34" charset="-120"/>
                </a:rPr>
                <a:t>Future of FPV drones</a:t>
              </a:r>
              <a:endParaRPr lang="en-US" sz="4375" dirty="0">
                <a:solidFill>
                  <a:schemeClr val="bg1"/>
                </a:solidFill>
                <a:latin typeface="Source Sans Pro" panose="020B0503030403020204" pitchFamily="34" charset="0"/>
                <a:ea typeface="Source Sans Pro" panose="020B0503030403020204" pitchFamily="34" charset="0"/>
              </a:endParaRPr>
            </a:p>
          </p:txBody>
        </p:sp>
        <p:grpSp>
          <p:nvGrpSpPr>
            <p:cNvPr id="3" name="Group 2"/>
            <p:cNvGrpSpPr/>
            <p:nvPr/>
          </p:nvGrpSpPr>
          <p:grpSpPr>
            <a:xfrm>
              <a:off x="2289443" y="2417366"/>
              <a:ext cx="10051514" cy="3394869"/>
              <a:chOff x="2230379" y="2840831"/>
              <a:chExt cx="10051514" cy="3394869"/>
            </a:xfrm>
          </p:grpSpPr>
          <p:pic>
            <p:nvPicPr>
              <p:cNvPr id="5" name="Image 1" descr="preencoded.png"/>
              <p:cNvPicPr>
                <a:picLocks noChangeAspect="1"/>
              </p:cNvPicPr>
              <p:nvPr/>
            </p:nvPicPr>
            <p:blipFill>
              <a:blip r:embed="rId2"/>
              <a:stretch>
                <a:fillRect/>
              </a:stretch>
            </p:blipFill>
            <p:spPr>
              <a:xfrm>
                <a:off x="2348388" y="2908878"/>
                <a:ext cx="444341" cy="396829"/>
              </a:xfrm>
              <a:prstGeom prst="rect">
                <a:avLst/>
              </a:prstGeom>
            </p:spPr>
          </p:pic>
          <p:sp>
            <p:nvSpPr>
              <p:cNvPr id="6" name="Text 2"/>
              <p:cNvSpPr/>
              <p:nvPr/>
            </p:nvSpPr>
            <p:spPr>
              <a:xfrm>
                <a:off x="2230379" y="3486468"/>
                <a:ext cx="3608547" cy="1008378"/>
              </a:xfrm>
              <a:prstGeom prst="rect">
                <a:avLst/>
              </a:prstGeom>
              <a:noFill/>
            </p:spPr>
            <p:txBody>
              <a:bodyPr wrap="none" rtlCol="0" anchor="t"/>
              <a:lstStyle/>
              <a:p>
                <a:pPr marL="0" indent="0" algn="l">
                  <a:lnSpc>
                    <a:spcPts val="2735"/>
                  </a:lnSpc>
                  <a:buNone/>
                </a:pPr>
                <a:r>
                  <a:rPr lang="en-US" sz="2185" b="1" kern="0" spc="-44" dirty="0">
                    <a:solidFill>
                      <a:schemeClr val="bg1"/>
                    </a:solidFill>
                    <a:latin typeface="Source Sans Pro" panose="020B0503030403020204" pitchFamily="34" charset="0"/>
                    <a:ea typeface="Source Sans Pro" panose="020B0503030403020204" pitchFamily="34" charset="0"/>
                  </a:rPr>
                  <a:t>Advancements in </a:t>
                </a:r>
                <a:endParaRPr lang="en-US" sz="2185" b="1" kern="0" spc="-44" dirty="0">
                  <a:solidFill>
                    <a:schemeClr val="bg1"/>
                  </a:solidFill>
                  <a:latin typeface="Source Sans Pro" panose="020B0503030403020204" pitchFamily="34" charset="0"/>
                  <a:ea typeface="Source Sans Pro" panose="020B0503030403020204" pitchFamily="34" charset="0"/>
                </a:endParaRPr>
              </a:p>
              <a:p>
                <a:pPr marL="0" indent="0" algn="l">
                  <a:lnSpc>
                    <a:spcPts val="2735"/>
                  </a:lnSpc>
                  <a:buNone/>
                </a:pPr>
                <a:r>
                  <a:rPr lang="en-US" sz="2185" b="1" kern="0" spc="-44" dirty="0">
                    <a:solidFill>
                      <a:schemeClr val="bg1"/>
                    </a:solidFill>
                    <a:latin typeface="Source Sans Pro" panose="020B0503030403020204" pitchFamily="34" charset="0"/>
                    <a:ea typeface="Source Sans Pro" panose="020B0503030403020204" pitchFamily="34" charset="0"/>
                  </a:rPr>
                  <a:t>technology</a:t>
                </a:r>
                <a:endParaRPr lang="en-US" sz="2185" dirty="0">
                  <a:solidFill>
                    <a:schemeClr val="bg1"/>
                  </a:solidFill>
                  <a:latin typeface="Source Sans Pro" panose="020B0503030403020204" pitchFamily="34" charset="0"/>
                  <a:ea typeface="Source Sans Pro" panose="020B0503030403020204" pitchFamily="34" charset="0"/>
                </a:endParaRPr>
              </a:p>
            </p:txBody>
          </p:sp>
          <p:sp>
            <p:nvSpPr>
              <p:cNvPr id="7" name="Text 3"/>
              <p:cNvSpPr/>
              <p:nvPr/>
            </p:nvSpPr>
            <p:spPr>
              <a:xfrm>
                <a:off x="2230379" y="4498459"/>
                <a:ext cx="3088958" cy="1165741"/>
              </a:xfrm>
              <a:prstGeom prst="rect">
                <a:avLst/>
              </a:prstGeom>
              <a:noFill/>
            </p:spPr>
            <p:txBody>
              <a:bodyPr wrap="square" rtlCol="0" anchor="t"/>
              <a:lstStyle/>
              <a:p>
                <a:pPr>
                  <a:lnSpc>
                    <a:spcPts val="2800"/>
                  </a:lnSpc>
                </a:pPr>
                <a:r>
                  <a:rPr lang="en-US" dirty="0">
                    <a:solidFill>
                      <a:schemeClr val="bg1"/>
                    </a:solidFill>
                    <a:latin typeface="Source Sans Pro" panose="020B0503030403020204" pitchFamily="34" charset="0"/>
                    <a:ea typeface="Source Sans Pro" panose="020B0503030403020204" pitchFamily="34" charset="0"/>
                    <a:cs typeface="Mukta" pitchFamily="34" charset="-120"/>
                  </a:rPr>
                  <a:t>The future of FPV drones is intertwined with technological innovations.</a:t>
                </a:r>
                <a:endParaRPr lang="en-US" sz="1750" dirty="0">
                  <a:solidFill>
                    <a:schemeClr val="bg1"/>
                  </a:solidFill>
                  <a:latin typeface="Source Sans Pro" panose="020B0503030403020204" pitchFamily="34" charset="0"/>
                  <a:ea typeface="Source Sans Pro" panose="020B0503030403020204" pitchFamily="34" charset="0"/>
                </a:endParaRPr>
              </a:p>
            </p:txBody>
          </p:sp>
          <p:pic>
            <p:nvPicPr>
              <p:cNvPr id="8" name="Image 2" descr="preencoded.png"/>
              <p:cNvPicPr>
                <a:picLocks noChangeAspect="1"/>
              </p:cNvPicPr>
              <p:nvPr/>
            </p:nvPicPr>
            <p:blipFill>
              <a:blip r:embed="rId3"/>
              <a:stretch>
                <a:fillRect/>
              </a:stretch>
            </p:blipFill>
            <p:spPr>
              <a:xfrm>
                <a:off x="5770602" y="2840831"/>
                <a:ext cx="444341" cy="444341"/>
              </a:xfrm>
              <a:prstGeom prst="rect">
                <a:avLst/>
              </a:prstGeom>
            </p:spPr>
          </p:pic>
          <p:sp>
            <p:nvSpPr>
              <p:cNvPr id="9" name="Text 4"/>
              <p:cNvSpPr/>
              <p:nvPr/>
            </p:nvSpPr>
            <p:spPr>
              <a:xfrm>
                <a:off x="5770602" y="3507343"/>
                <a:ext cx="2777490" cy="694372"/>
              </a:xfrm>
              <a:prstGeom prst="rect">
                <a:avLst/>
              </a:prstGeom>
              <a:noFill/>
            </p:spPr>
            <p:txBody>
              <a:bodyPr wrap="none" rtlCol="0" anchor="t"/>
              <a:lstStyle/>
              <a:p>
                <a:pPr>
                  <a:lnSpc>
                    <a:spcPts val="2255"/>
                  </a:lnSpc>
                </a:pPr>
                <a:r>
                  <a:rPr lang="en-US" sz="2190" b="1" dirty="0">
                    <a:solidFill>
                      <a:schemeClr val="bg1"/>
                    </a:solidFill>
                    <a:latin typeface="Source Sans Pro" panose="020B0503030403020204" pitchFamily="34" charset="0"/>
                    <a:ea typeface="Source Sans Pro" panose="020B0503030403020204" pitchFamily="34" charset="0"/>
                    <a:cs typeface="Prompt" pitchFamily="34" charset="-120"/>
                  </a:rPr>
                  <a:t>Regulatory Changes</a:t>
                </a:r>
                <a:endParaRPr lang="en-US" sz="2190" b="1" dirty="0">
                  <a:solidFill>
                    <a:schemeClr val="bg1"/>
                  </a:solidFill>
                  <a:latin typeface="Source Sans Pro" panose="020B0503030403020204" pitchFamily="34" charset="0"/>
                  <a:ea typeface="Source Sans Pro" panose="020B0503030403020204" pitchFamily="34" charset="0"/>
                  <a:cs typeface="Prompt" pitchFamily="34" charset="-120"/>
                </a:endParaRPr>
              </a:p>
              <a:p>
                <a:pPr>
                  <a:lnSpc>
                    <a:spcPts val="2255"/>
                  </a:lnSpc>
                </a:pPr>
                <a:r>
                  <a:rPr lang="en-US" sz="2190" b="1" dirty="0">
                    <a:solidFill>
                      <a:schemeClr val="bg1"/>
                    </a:solidFill>
                    <a:latin typeface="Source Sans Pro" panose="020B0503030403020204" pitchFamily="34" charset="0"/>
                    <a:ea typeface="Source Sans Pro" panose="020B0503030403020204" pitchFamily="34" charset="0"/>
                    <a:cs typeface="Prompt" pitchFamily="34" charset="-120"/>
                  </a:rPr>
                  <a:t> and Integration</a:t>
                </a:r>
                <a:endParaRPr lang="en-US" sz="2190" b="1" dirty="0">
                  <a:solidFill>
                    <a:schemeClr val="bg1"/>
                  </a:solidFill>
                  <a:latin typeface="Source Sans Pro" panose="020B0503030403020204" pitchFamily="34" charset="0"/>
                  <a:ea typeface="Source Sans Pro" panose="020B0503030403020204" pitchFamily="34" charset="0"/>
                </a:endParaRPr>
              </a:p>
            </p:txBody>
          </p:sp>
          <p:sp>
            <p:nvSpPr>
              <p:cNvPr id="10" name="Text 5"/>
              <p:cNvSpPr/>
              <p:nvPr/>
            </p:nvSpPr>
            <p:spPr>
              <a:xfrm>
                <a:off x="5770602" y="4557116"/>
                <a:ext cx="3088958" cy="1576984"/>
              </a:xfrm>
              <a:prstGeom prst="rect">
                <a:avLst/>
              </a:prstGeom>
              <a:noFill/>
            </p:spPr>
            <p:txBody>
              <a:bodyPr wrap="square" rtlCol="0" anchor="t"/>
              <a:lstStyle/>
              <a:p>
                <a:pPr>
                  <a:lnSpc>
                    <a:spcPts val="2800"/>
                  </a:lnSpc>
                </a:pPr>
                <a:r>
                  <a:rPr lang="en-US" dirty="0">
                    <a:solidFill>
                      <a:schemeClr val="bg1"/>
                    </a:solidFill>
                    <a:latin typeface="Source Sans Pro" panose="020B0503030403020204" pitchFamily="34" charset="0"/>
                    <a:ea typeface="Source Sans Pro" panose="020B0503030403020204" pitchFamily="34" charset="0"/>
                    <a:cs typeface="Mukta" pitchFamily="34" charset="-120"/>
                  </a:rPr>
                  <a:t>influenced by regulatory changes and integration into existing airspace systems</a:t>
                </a:r>
                <a:r>
                  <a:rPr lang="en-US" dirty="0">
                    <a:solidFill>
                      <a:schemeClr val="bg1"/>
                    </a:solidFill>
                    <a:latin typeface="Mukta" pitchFamily="34" charset="0"/>
                    <a:ea typeface="Mukta" pitchFamily="34" charset="-122"/>
                    <a:cs typeface="Mukta" pitchFamily="34" charset="-120"/>
                  </a:rPr>
                  <a:t>.</a:t>
                </a:r>
                <a:endParaRPr lang="en-US" sz="1750" dirty="0">
                  <a:solidFill>
                    <a:schemeClr val="bg1"/>
                  </a:solidFill>
                </a:endParaRPr>
              </a:p>
            </p:txBody>
          </p:sp>
          <p:pic>
            <p:nvPicPr>
              <p:cNvPr id="11" name="Image 3" descr="preencoded.png"/>
              <p:cNvPicPr>
                <a:picLocks noChangeAspect="1"/>
              </p:cNvPicPr>
              <p:nvPr/>
            </p:nvPicPr>
            <p:blipFill>
              <a:blip r:embed="rId4"/>
              <a:stretch>
                <a:fillRect/>
              </a:stretch>
            </p:blipFill>
            <p:spPr>
              <a:xfrm>
                <a:off x="9192816" y="2840831"/>
                <a:ext cx="444341" cy="444341"/>
              </a:xfrm>
              <a:prstGeom prst="rect">
                <a:avLst/>
              </a:prstGeom>
            </p:spPr>
          </p:pic>
          <p:sp>
            <p:nvSpPr>
              <p:cNvPr id="12" name="Text 6"/>
              <p:cNvSpPr/>
              <p:nvPr/>
            </p:nvSpPr>
            <p:spPr>
              <a:xfrm>
                <a:off x="9192816" y="3507342"/>
                <a:ext cx="2777490" cy="694371"/>
              </a:xfrm>
              <a:prstGeom prst="rect">
                <a:avLst/>
              </a:prstGeom>
              <a:noFill/>
            </p:spPr>
            <p:txBody>
              <a:bodyPr wrap="none" rtlCol="0" anchor="t"/>
              <a:lstStyle/>
              <a:p>
                <a:pPr marL="0" indent="0" algn="l">
                  <a:lnSpc>
                    <a:spcPts val="2735"/>
                  </a:lnSpc>
                  <a:buNone/>
                </a:pPr>
                <a:r>
                  <a:rPr lang="en-US" sz="2185" b="1" kern="0" spc="-44" dirty="0">
                    <a:solidFill>
                      <a:schemeClr val="bg1"/>
                    </a:solidFill>
                    <a:latin typeface="Source Sans Pro" panose="020B0503030403020204" pitchFamily="34" charset="0"/>
                    <a:ea typeface="Source Sans Pro" panose="020B0503030403020204" pitchFamily="34" charset="0"/>
                    <a:cs typeface="adonis-web" pitchFamily="34" charset="-120"/>
                  </a:rPr>
                  <a:t>Expanding </a:t>
                </a:r>
                <a:endParaRPr lang="en-US" sz="2185" b="1" kern="0" spc="-44" dirty="0">
                  <a:solidFill>
                    <a:schemeClr val="bg1"/>
                  </a:solidFill>
                  <a:latin typeface="Source Sans Pro" panose="020B0503030403020204" pitchFamily="34" charset="0"/>
                  <a:ea typeface="Source Sans Pro" panose="020B0503030403020204" pitchFamily="34" charset="0"/>
                  <a:cs typeface="adonis-web" pitchFamily="34" charset="-120"/>
                </a:endParaRPr>
              </a:p>
              <a:p>
                <a:pPr marL="0" indent="0" algn="l">
                  <a:lnSpc>
                    <a:spcPts val="2735"/>
                  </a:lnSpc>
                  <a:buNone/>
                </a:pPr>
                <a:r>
                  <a:rPr lang="en-US" sz="2185" b="1" kern="0" spc="-44" dirty="0">
                    <a:solidFill>
                      <a:schemeClr val="bg1"/>
                    </a:solidFill>
                    <a:latin typeface="Source Sans Pro" panose="020B0503030403020204" pitchFamily="34" charset="0"/>
                    <a:ea typeface="Source Sans Pro" panose="020B0503030403020204" pitchFamily="34" charset="0"/>
                  </a:rPr>
                  <a:t>applications</a:t>
                </a:r>
                <a:endParaRPr lang="en-US" sz="2185" dirty="0">
                  <a:solidFill>
                    <a:schemeClr val="bg1"/>
                  </a:solidFill>
                  <a:latin typeface="Source Sans Pro" panose="020B0503030403020204" pitchFamily="34" charset="0"/>
                  <a:ea typeface="Source Sans Pro" panose="020B0503030403020204" pitchFamily="34" charset="0"/>
                </a:endParaRPr>
              </a:p>
            </p:txBody>
          </p:sp>
          <p:sp>
            <p:nvSpPr>
              <p:cNvPr id="13" name="Text 7"/>
              <p:cNvSpPr/>
              <p:nvPr/>
            </p:nvSpPr>
            <p:spPr>
              <a:xfrm>
                <a:off x="9192816" y="4557116"/>
                <a:ext cx="3089077" cy="1678584"/>
              </a:xfrm>
              <a:prstGeom prst="rect">
                <a:avLst/>
              </a:prstGeom>
              <a:noFill/>
            </p:spPr>
            <p:txBody>
              <a:bodyPr wrap="square" rtlCol="0" anchor="t"/>
              <a:lstStyle/>
              <a:p>
                <a:pPr>
                  <a:lnSpc>
                    <a:spcPts val="2800"/>
                  </a:lnSpc>
                </a:pPr>
                <a:r>
                  <a:rPr lang="en-US" dirty="0">
                    <a:solidFill>
                      <a:schemeClr val="bg1"/>
                    </a:solidFill>
                    <a:latin typeface="Source Sans Pro" panose="020B0503030403020204" pitchFamily="34" charset="0"/>
                    <a:ea typeface="Source Sans Pro" panose="020B0503030403020204" pitchFamily="34" charset="0"/>
                    <a:cs typeface="Mukta" pitchFamily="34" charset="-120"/>
                  </a:rPr>
                  <a:t>see an expansion of applications across various industries.</a:t>
                </a:r>
                <a:endParaRPr lang="en-US" sz="1750" dirty="0">
                  <a:solidFill>
                    <a:schemeClr val="bg1"/>
                  </a:solidFill>
                  <a:latin typeface="Source Sans Pro" panose="020B0503030403020204" pitchFamily="34" charset="0"/>
                  <a:ea typeface="Source Sans Pro" panose="020B0503030403020204" pitchFamily="34" charset="0"/>
                </a:endParaRPr>
              </a:p>
            </p:txBody>
          </p:sp>
        </p:gr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0" descr="preencoded.png"/>
          <p:cNvPicPr>
            <a:picLocks noChangeAspect="1"/>
          </p:cNvPicPr>
          <p:nvPr/>
        </p:nvPicPr>
        <p:blipFill>
          <a:blip r:embed="rId1"/>
          <a:stretch>
            <a:fillRect/>
          </a:stretch>
        </p:blipFill>
        <p:spPr>
          <a:xfrm>
            <a:off x="0" y="-9259"/>
            <a:ext cx="14666896" cy="8250129"/>
          </a:xfrm>
          <a:prstGeom prst="rect">
            <a:avLst/>
          </a:prstGeom>
        </p:spPr>
      </p:pic>
      <p:pic>
        <p:nvPicPr>
          <p:cNvPr id="4" name="Image 1" descr="preencoded.png"/>
          <p:cNvPicPr>
            <a:picLocks noChangeAspect="1"/>
          </p:cNvPicPr>
          <p:nvPr/>
        </p:nvPicPr>
        <p:blipFill>
          <a:blip r:embed="rId2"/>
          <a:stretch>
            <a:fillRect/>
          </a:stretch>
        </p:blipFill>
        <p:spPr>
          <a:xfrm>
            <a:off x="0" y="0"/>
            <a:ext cx="5486400" cy="8229600"/>
          </a:xfrm>
          <a:prstGeom prst="rect">
            <a:avLst/>
          </a:prstGeom>
        </p:spPr>
      </p:pic>
      <p:grpSp>
        <p:nvGrpSpPr>
          <p:cNvPr id="8" name="Group 7"/>
          <p:cNvGrpSpPr/>
          <p:nvPr/>
        </p:nvGrpSpPr>
        <p:grpSpPr>
          <a:xfrm>
            <a:off x="6319599" y="2718356"/>
            <a:ext cx="7477601" cy="2792889"/>
            <a:chOff x="6319599" y="3176111"/>
            <a:chExt cx="7477601" cy="2792889"/>
          </a:xfrm>
        </p:grpSpPr>
        <p:sp>
          <p:nvSpPr>
            <p:cNvPr id="5" name="Text 1"/>
            <p:cNvSpPr/>
            <p:nvPr/>
          </p:nvSpPr>
          <p:spPr>
            <a:xfrm>
              <a:off x="6319599" y="3176111"/>
              <a:ext cx="7083028" cy="833199"/>
            </a:xfrm>
            <a:prstGeom prst="rect">
              <a:avLst/>
            </a:prstGeom>
            <a:noFill/>
          </p:spPr>
          <p:txBody>
            <a:bodyPr wrap="none" rtlCol="0" anchor="t"/>
            <a:lstStyle/>
            <a:p>
              <a:pPr marL="0" indent="0">
                <a:lnSpc>
                  <a:spcPts val="6560"/>
                </a:lnSpc>
                <a:buNone/>
              </a:pPr>
              <a:r>
                <a:rPr lang="en-US" sz="5250" b="1" kern="0" spc="-105" dirty="0">
                  <a:solidFill>
                    <a:schemeClr val="bg1"/>
                  </a:solidFill>
                  <a:latin typeface="adonis-web" pitchFamily="34" charset="0"/>
                  <a:ea typeface="adonis-web" pitchFamily="34" charset="-122"/>
                  <a:cs typeface="adonis-web" pitchFamily="34" charset="-120"/>
                </a:rPr>
                <a:t>Conclusion and resources</a:t>
              </a:r>
              <a:endParaRPr lang="en-US" sz="5250" dirty="0">
                <a:solidFill>
                  <a:schemeClr val="bg1"/>
                </a:solidFill>
              </a:endParaRPr>
            </a:p>
          </p:txBody>
        </p:sp>
        <p:sp>
          <p:nvSpPr>
            <p:cNvPr id="6" name="Text 2"/>
            <p:cNvSpPr/>
            <p:nvPr/>
          </p:nvSpPr>
          <p:spPr>
            <a:xfrm>
              <a:off x="6319599" y="4342567"/>
              <a:ext cx="7477601" cy="1626433"/>
            </a:xfrm>
            <a:prstGeom prst="rect">
              <a:avLst/>
            </a:prstGeom>
            <a:noFill/>
          </p:spPr>
          <p:txBody>
            <a:bodyPr wrap="square" rtlCol="0" anchor="t"/>
            <a:lstStyle/>
            <a:p>
              <a:pPr>
                <a:lnSpc>
                  <a:spcPts val="2800"/>
                </a:lnSpc>
              </a:pPr>
              <a:r>
                <a:rPr lang="en-US" spc="100" dirty="0">
                  <a:solidFill>
                    <a:schemeClr val="bg1"/>
                  </a:solidFill>
                  <a:latin typeface="Prompt"/>
                  <a:ea typeface="Prompt"/>
                </a:rPr>
                <a:t>In conclusion, FPV drones offer an smooth and immersive flying experience that has captured the imagination of hobbyists and enthusiasts worldwide. However, they come with their own set of disadvantages that pilots need to consider.</a:t>
              </a:r>
              <a:endParaRPr lang="en-US" sz="1750" dirty="0">
                <a:solidFill>
                  <a:schemeClr val="bg1"/>
                </a:solidFil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0" descr="preencoded.png"/>
          <p:cNvPicPr>
            <a:picLocks noChangeAspect="1"/>
          </p:cNvPicPr>
          <p:nvPr/>
        </p:nvPicPr>
        <p:blipFill>
          <a:blip r:embed="rId1"/>
          <a:stretch>
            <a:fillRect/>
          </a:stretch>
        </p:blipFill>
        <p:spPr>
          <a:xfrm>
            <a:off x="0" y="-9259"/>
            <a:ext cx="14666896" cy="8250129"/>
          </a:xfrm>
          <a:prstGeom prst="rect">
            <a:avLst/>
          </a:prstGeom>
        </p:spPr>
      </p:pic>
      <p:sp>
        <p:nvSpPr>
          <p:cNvPr id="4" name="Text 1"/>
          <p:cNvSpPr/>
          <p:nvPr/>
        </p:nvSpPr>
        <p:spPr>
          <a:xfrm>
            <a:off x="2230379" y="1748433"/>
            <a:ext cx="9219009" cy="694373"/>
          </a:xfrm>
          <a:prstGeom prst="rect">
            <a:avLst/>
          </a:prstGeom>
          <a:noFill/>
        </p:spPr>
        <p:txBody>
          <a:bodyPr wrap="none" rtlCol="0" anchor="t"/>
          <a:lstStyle/>
          <a:p>
            <a:pPr algn="ctr">
              <a:lnSpc>
                <a:spcPts val="4510"/>
              </a:lnSpc>
            </a:pPr>
            <a:r>
              <a:rPr lang="en-US" sz="4400" b="1" dirty="0">
                <a:solidFill>
                  <a:schemeClr val="bg1"/>
                </a:solidFill>
                <a:latin typeface="Source Sans Pro" panose="020B0503030403020204" pitchFamily="34" charset="0"/>
                <a:ea typeface="Source Sans Pro" panose="020B0503030403020204" pitchFamily="34" charset="0"/>
                <a:cs typeface="Prompt" pitchFamily="34" charset="-120"/>
              </a:rPr>
              <a:t>References</a:t>
            </a:r>
            <a:endParaRPr lang="en-US" sz="4400" b="1" dirty="0">
              <a:solidFill>
                <a:schemeClr val="bg1"/>
              </a:solidFill>
              <a:latin typeface="Source Sans Pro" panose="020B0503030403020204" pitchFamily="34" charset="0"/>
              <a:ea typeface="Source Sans Pro" panose="020B0503030403020204" pitchFamily="34" charset="0"/>
            </a:endParaRPr>
          </a:p>
        </p:txBody>
      </p:sp>
      <p:sp>
        <p:nvSpPr>
          <p:cNvPr id="15" name="Text 1"/>
          <p:cNvSpPr/>
          <p:nvPr/>
        </p:nvSpPr>
        <p:spPr>
          <a:xfrm>
            <a:off x="2230378" y="2442806"/>
            <a:ext cx="9219009" cy="5215294"/>
          </a:xfrm>
          <a:prstGeom prst="rect">
            <a:avLst/>
          </a:prstGeom>
          <a:noFill/>
        </p:spPr>
        <p:txBody>
          <a:bodyPr wrap="none" rtlCol="0" anchor="t"/>
          <a:lstStyle/>
          <a:p>
            <a:pPr marL="285750" indent="-285750">
              <a:lnSpc>
                <a:spcPct val="300000"/>
              </a:lnSpc>
              <a:buFont typeface="Wingdings" panose="05000000000000000000" pitchFamily="2" charset="2"/>
              <a:buChar char="v"/>
            </a:pPr>
            <a:r>
              <a:rPr lang="en-US" dirty="0">
                <a:solidFill>
                  <a:schemeClr val="bg1"/>
                </a:solidFill>
                <a:latin typeface="Prompt"/>
                <a:ea typeface="Prompt"/>
                <a:hlinkClick r:id="rId2"/>
              </a:rPr>
              <a:t>https://insidefpv.com/</a:t>
            </a:r>
            <a:endParaRPr lang="en-US" dirty="0">
              <a:solidFill>
                <a:schemeClr val="bg1"/>
              </a:solidFill>
              <a:latin typeface="Prompt"/>
              <a:ea typeface="Prompt"/>
            </a:endParaRPr>
          </a:p>
          <a:p>
            <a:pPr marL="285750" indent="-285750">
              <a:lnSpc>
                <a:spcPct val="300000"/>
              </a:lnSpc>
              <a:buFont typeface="Wingdings" panose="05000000000000000000" pitchFamily="2" charset="2"/>
              <a:buChar char="v"/>
            </a:pPr>
            <a:r>
              <a:rPr lang="en-US" dirty="0">
                <a:solidFill>
                  <a:schemeClr val="bg1"/>
                </a:solidFill>
                <a:latin typeface="Prompt"/>
                <a:ea typeface="Prompt"/>
                <a:hlinkClick r:id="rId3"/>
              </a:rPr>
              <a:t>https://en.wikipedia.org/wiki/First-person_view_(radio_control)</a:t>
            </a:r>
            <a:endParaRPr lang="en-US" dirty="0">
              <a:solidFill>
                <a:schemeClr val="bg1"/>
              </a:solidFill>
              <a:latin typeface="Prompt"/>
              <a:ea typeface="Prompt"/>
            </a:endParaRPr>
          </a:p>
          <a:p>
            <a:pPr marL="285750" indent="-285750">
              <a:lnSpc>
                <a:spcPct val="300000"/>
              </a:lnSpc>
              <a:buFont typeface="Wingdings" panose="05000000000000000000" pitchFamily="2" charset="2"/>
              <a:buChar char="v"/>
            </a:pPr>
            <a:r>
              <a:rPr lang="en-US" dirty="0">
                <a:solidFill>
                  <a:schemeClr val="bg1"/>
                </a:solidFill>
                <a:latin typeface="Prompt"/>
                <a:ea typeface="Prompt"/>
                <a:hlinkClick r:id="rId4"/>
              </a:rPr>
              <a:t>https://www.engineersgarage.com/</a:t>
            </a:r>
            <a:endParaRPr lang="en-US" dirty="0">
              <a:solidFill>
                <a:schemeClr val="bg1"/>
              </a:solidFill>
              <a:latin typeface="Prompt"/>
              <a:ea typeface="Prompt"/>
            </a:endParaRPr>
          </a:p>
          <a:p>
            <a:pPr marL="285750" indent="-285750">
              <a:lnSpc>
                <a:spcPct val="300000"/>
              </a:lnSpc>
              <a:buFont typeface="Wingdings" panose="05000000000000000000" pitchFamily="2" charset="2"/>
              <a:buChar char="v"/>
            </a:pPr>
            <a:r>
              <a:rPr lang="en-US" dirty="0">
                <a:solidFill>
                  <a:schemeClr val="bg1"/>
                </a:solidFill>
                <a:latin typeface="Prompt"/>
                <a:ea typeface="Prompt"/>
                <a:hlinkClick r:id="rId5"/>
              </a:rPr>
              <a:t>https://www.youtube.com/@lourrutiappt</a:t>
            </a:r>
            <a:endParaRPr lang="en-US" dirty="0">
              <a:solidFill>
                <a:schemeClr val="bg1"/>
              </a:solidFill>
              <a:latin typeface="Prompt"/>
              <a:ea typeface="Prompt"/>
            </a:endParaRPr>
          </a:p>
          <a:p>
            <a:pPr marL="285750" indent="-285750">
              <a:lnSpc>
                <a:spcPct val="300000"/>
              </a:lnSpc>
              <a:buFont typeface="Wingdings" panose="05000000000000000000" pitchFamily="2" charset="2"/>
              <a:buChar char="v"/>
            </a:pPr>
            <a:r>
              <a:rPr lang="en-US" dirty="0">
                <a:solidFill>
                  <a:schemeClr val="bg1"/>
                </a:solidFill>
                <a:latin typeface="Prompt"/>
                <a:ea typeface="Prompt"/>
                <a:hlinkClick r:id="rId6"/>
              </a:rPr>
              <a:t>https://www.youtube.com/@man.fromearth</a:t>
            </a:r>
            <a:endParaRPr lang="en-US" dirty="0">
              <a:solidFill>
                <a:schemeClr val="bg1"/>
              </a:solidFill>
              <a:latin typeface="Prompt"/>
              <a:ea typeface="Promp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0" descr="preencoded.png"/>
          <p:cNvPicPr>
            <a:picLocks noChangeAspect="1"/>
          </p:cNvPicPr>
          <p:nvPr/>
        </p:nvPicPr>
        <p:blipFill>
          <a:blip r:embed="rId1"/>
          <a:stretch>
            <a:fillRect/>
          </a:stretch>
        </p:blipFill>
        <p:spPr>
          <a:xfrm>
            <a:off x="0" y="-9259"/>
            <a:ext cx="14666896" cy="8250129"/>
          </a:xfrm>
          <a:prstGeom prst="rect">
            <a:avLst/>
          </a:prstGeom>
        </p:spPr>
      </p:pic>
      <p:pic>
        <p:nvPicPr>
          <p:cNvPr id="4" name="Image 1" descr="preencoded.png"/>
          <p:cNvPicPr>
            <a:picLocks noChangeAspect="1"/>
          </p:cNvPicPr>
          <p:nvPr/>
        </p:nvPicPr>
        <p:blipFill>
          <a:blip r:embed="rId2"/>
          <a:stretch>
            <a:fillRect/>
          </a:stretch>
        </p:blipFill>
        <p:spPr>
          <a:xfrm>
            <a:off x="9173028" y="0"/>
            <a:ext cx="5486400" cy="8229600"/>
          </a:xfrm>
          <a:prstGeom prst="rect">
            <a:avLst/>
          </a:prstGeom>
        </p:spPr>
      </p:pic>
      <p:sp>
        <p:nvSpPr>
          <p:cNvPr id="5" name="Text 1"/>
          <p:cNvSpPr/>
          <p:nvPr/>
        </p:nvSpPr>
        <p:spPr>
          <a:xfrm>
            <a:off x="833199" y="773787"/>
            <a:ext cx="7949060" cy="877213"/>
          </a:xfrm>
          <a:prstGeom prst="rect">
            <a:avLst/>
          </a:prstGeom>
          <a:noFill/>
        </p:spPr>
        <p:txBody>
          <a:bodyPr wrap="square" rtlCol="0" anchor="t"/>
          <a:lstStyle/>
          <a:p>
            <a:pPr marL="0" indent="0">
              <a:lnSpc>
                <a:spcPts val="6560"/>
              </a:lnSpc>
              <a:buNone/>
            </a:pPr>
            <a:r>
              <a:rPr lang="en-US" sz="5250" b="1" kern="0" spc="-105" dirty="0">
                <a:solidFill>
                  <a:schemeClr val="bg1"/>
                </a:solidFill>
                <a:latin typeface="Source Sans Pro" panose="020B0503030403020204" pitchFamily="34" charset="0"/>
                <a:ea typeface="Source Sans Pro" panose="020B0503030403020204" pitchFamily="34" charset="0"/>
                <a:cs typeface="adonis-web" pitchFamily="34" charset="-120"/>
              </a:rPr>
              <a:t>Content:-</a:t>
            </a:r>
            <a:endParaRPr lang="en-US" sz="5250" b="1" kern="0" spc="-105" dirty="0">
              <a:solidFill>
                <a:schemeClr val="bg1"/>
              </a:solidFill>
              <a:latin typeface="Source Sans Pro" panose="020B0503030403020204" pitchFamily="34" charset="0"/>
              <a:ea typeface="Source Sans Pro" panose="020B0503030403020204" pitchFamily="34" charset="0"/>
              <a:cs typeface="adonis-web" pitchFamily="34" charset="-120"/>
            </a:endParaRPr>
          </a:p>
          <a:p>
            <a:pPr marL="0" indent="0">
              <a:lnSpc>
                <a:spcPts val="6560"/>
              </a:lnSpc>
              <a:buNone/>
            </a:pPr>
            <a:endParaRPr lang="en-US" sz="5250" dirty="0">
              <a:solidFill>
                <a:schemeClr val="bg1"/>
              </a:solidFill>
              <a:latin typeface="Source Sans Pro" panose="020B0503030403020204" pitchFamily="34" charset="0"/>
              <a:ea typeface="Source Sans Pro" panose="020B0503030403020204" pitchFamily="34" charset="0"/>
            </a:endParaRPr>
          </a:p>
        </p:txBody>
      </p:sp>
      <p:sp>
        <p:nvSpPr>
          <p:cNvPr id="6" name="Text 2"/>
          <p:cNvSpPr/>
          <p:nvPr/>
        </p:nvSpPr>
        <p:spPr>
          <a:xfrm>
            <a:off x="2433399" y="1651000"/>
            <a:ext cx="5173901" cy="6578600"/>
          </a:xfrm>
          <a:prstGeom prst="rect">
            <a:avLst/>
          </a:prstGeom>
          <a:noFill/>
        </p:spPr>
        <p:txBody>
          <a:bodyPr wrap="square" rtlCol="0" anchor="t"/>
          <a:lstStyle/>
          <a:p>
            <a:pPr marL="285750" indent="-285750">
              <a:lnSpc>
                <a:spcPct val="150000"/>
              </a:lnSpc>
              <a:buFont typeface="Wingdings" panose="05000000000000000000" pitchFamily="2" charset="2"/>
              <a:buChar char="v"/>
            </a:pPr>
            <a:r>
              <a:rPr lang="en-US" b="1" dirty="0">
                <a:solidFill>
                  <a:schemeClr val="bg1"/>
                </a:solidFill>
                <a:latin typeface="Source Sans Pro" panose="020B0503030403020204" pitchFamily="34" charset="0"/>
                <a:ea typeface="Source Sans Pro" panose="020B0503030403020204" pitchFamily="34" charset="0"/>
              </a:rPr>
              <a:t>Introduction to FPV drones</a:t>
            </a:r>
            <a:endParaRPr lang="en-US" b="1" dirty="0">
              <a:solidFill>
                <a:schemeClr val="bg1"/>
              </a:solidFill>
              <a:latin typeface="Source Sans Pro" panose="020B0503030403020204" pitchFamily="34" charset="0"/>
              <a:ea typeface="Source Sans Pro" panose="020B0503030403020204" pitchFamily="34" charset="0"/>
            </a:endParaRPr>
          </a:p>
          <a:p>
            <a:pPr marL="285750" indent="-285750">
              <a:lnSpc>
                <a:spcPct val="150000"/>
              </a:lnSpc>
              <a:buFont typeface="Wingdings" panose="05000000000000000000" pitchFamily="2" charset="2"/>
              <a:buChar char="v"/>
            </a:pPr>
            <a:r>
              <a:rPr lang="en-US" b="1" dirty="0">
                <a:solidFill>
                  <a:schemeClr val="bg1"/>
                </a:solidFill>
                <a:latin typeface="Source Sans Pro" panose="020B0503030403020204" pitchFamily="34" charset="0"/>
                <a:ea typeface="Source Sans Pro" panose="020B0503030403020204" pitchFamily="34" charset="0"/>
              </a:rPr>
              <a:t>Why is FPV drones ?</a:t>
            </a:r>
            <a:endParaRPr lang="en-US" b="1" dirty="0">
              <a:solidFill>
                <a:schemeClr val="bg1"/>
              </a:solidFill>
              <a:latin typeface="Source Sans Pro" panose="020B0503030403020204" pitchFamily="34" charset="0"/>
              <a:ea typeface="Source Sans Pro" panose="020B0503030403020204" pitchFamily="34" charset="0"/>
            </a:endParaRPr>
          </a:p>
          <a:p>
            <a:pPr marL="285750" indent="-285750">
              <a:lnSpc>
                <a:spcPct val="150000"/>
              </a:lnSpc>
              <a:buFont typeface="Wingdings" panose="05000000000000000000" pitchFamily="2" charset="2"/>
              <a:buChar char="v"/>
            </a:pPr>
            <a:r>
              <a:rPr lang="en-US" b="1" dirty="0">
                <a:solidFill>
                  <a:schemeClr val="bg1"/>
                </a:solidFill>
                <a:latin typeface="Source Sans Pro" panose="020B0503030403020204" pitchFamily="34" charset="0"/>
                <a:ea typeface="Source Sans Pro" panose="020B0503030403020204" pitchFamily="34" charset="0"/>
              </a:rPr>
              <a:t>How do FPV drones work ?</a:t>
            </a:r>
            <a:endParaRPr lang="en-US" b="1" dirty="0">
              <a:solidFill>
                <a:schemeClr val="bg1"/>
              </a:solidFill>
              <a:latin typeface="Source Sans Pro" panose="020B0503030403020204" pitchFamily="34" charset="0"/>
              <a:ea typeface="Source Sans Pro" panose="020B0503030403020204" pitchFamily="34" charset="0"/>
            </a:endParaRPr>
          </a:p>
          <a:p>
            <a:pPr marL="285750" indent="-285750">
              <a:lnSpc>
                <a:spcPct val="150000"/>
              </a:lnSpc>
              <a:buFont typeface="Wingdings" panose="05000000000000000000" pitchFamily="2" charset="2"/>
              <a:buChar char="v"/>
            </a:pPr>
            <a:r>
              <a:rPr lang="en-US" b="1" dirty="0">
                <a:solidFill>
                  <a:schemeClr val="bg1"/>
                </a:solidFill>
                <a:latin typeface="Source Sans Pro" panose="020B0503030403020204" pitchFamily="34" charset="0"/>
                <a:ea typeface="Source Sans Pro" panose="020B0503030403020204" pitchFamily="34" charset="0"/>
              </a:rPr>
              <a:t>Components of an FPV drone</a:t>
            </a:r>
            <a:endParaRPr lang="en-US" b="1" dirty="0">
              <a:solidFill>
                <a:schemeClr val="bg1"/>
              </a:solidFill>
              <a:latin typeface="Source Sans Pro" panose="020B0503030403020204" pitchFamily="34" charset="0"/>
              <a:ea typeface="Source Sans Pro" panose="020B0503030403020204" pitchFamily="34" charset="0"/>
            </a:endParaRPr>
          </a:p>
          <a:p>
            <a:pPr marL="285750" indent="-285750">
              <a:lnSpc>
                <a:spcPct val="150000"/>
              </a:lnSpc>
              <a:buFont typeface="Wingdings" panose="05000000000000000000" pitchFamily="2" charset="2"/>
              <a:buChar char="v"/>
            </a:pPr>
            <a:r>
              <a:rPr lang="en-US" b="1" dirty="0">
                <a:solidFill>
                  <a:schemeClr val="bg1"/>
                </a:solidFill>
                <a:latin typeface="Source Sans Pro" panose="020B0503030403020204" pitchFamily="34" charset="0"/>
                <a:ea typeface="Source Sans Pro" panose="020B0503030403020204" pitchFamily="34" charset="0"/>
              </a:rPr>
              <a:t>Types of FPV drones</a:t>
            </a:r>
            <a:endParaRPr lang="en-US" b="1" dirty="0">
              <a:solidFill>
                <a:schemeClr val="bg1"/>
              </a:solidFill>
              <a:latin typeface="Source Sans Pro" panose="020B0503030403020204" pitchFamily="34" charset="0"/>
              <a:ea typeface="Source Sans Pro" panose="020B0503030403020204" pitchFamily="34" charset="0"/>
            </a:endParaRPr>
          </a:p>
          <a:p>
            <a:pPr marL="285750" indent="-285750">
              <a:lnSpc>
                <a:spcPct val="150000"/>
              </a:lnSpc>
              <a:buFont typeface="Wingdings" panose="05000000000000000000" pitchFamily="2" charset="2"/>
              <a:buChar char="v"/>
            </a:pPr>
            <a:r>
              <a:rPr lang="en-US" b="1" dirty="0">
                <a:solidFill>
                  <a:schemeClr val="bg1"/>
                </a:solidFill>
                <a:latin typeface="Source Sans Pro" panose="020B0503030403020204" pitchFamily="34" charset="0"/>
                <a:ea typeface="Source Sans Pro" panose="020B0503030403020204" pitchFamily="34" charset="0"/>
              </a:rPr>
              <a:t>Popular FPV drone brands</a:t>
            </a:r>
            <a:endParaRPr lang="en-US" b="1" dirty="0">
              <a:solidFill>
                <a:schemeClr val="bg1"/>
              </a:solidFill>
              <a:latin typeface="Source Sans Pro" panose="020B0503030403020204" pitchFamily="34" charset="0"/>
              <a:ea typeface="Source Sans Pro" panose="020B0503030403020204" pitchFamily="34" charset="0"/>
            </a:endParaRPr>
          </a:p>
          <a:p>
            <a:pPr marL="285750" indent="-285750">
              <a:lnSpc>
                <a:spcPct val="150000"/>
              </a:lnSpc>
              <a:buFont typeface="Wingdings" panose="05000000000000000000" pitchFamily="2" charset="2"/>
              <a:buChar char="v"/>
            </a:pPr>
            <a:r>
              <a:rPr lang="en-US" b="1" dirty="0">
                <a:solidFill>
                  <a:schemeClr val="bg1"/>
                </a:solidFill>
                <a:latin typeface="Source Sans Pro" panose="020B0503030403020204" pitchFamily="34" charset="0"/>
                <a:ea typeface="Source Sans Pro" panose="020B0503030403020204" pitchFamily="34" charset="0"/>
              </a:rPr>
              <a:t>FPV drone Racing</a:t>
            </a:r>
            <a:endParaRPr lang="en-US" b="1" dirty="0">
              <a:solidFill>
                <a:schemeClr val="bg1"/>
              </a:solidFill>
              <a:latin typeface="Source Sans Pro" panose="020B0503030403020204" pitchFamily="34" charset="0"/>
              <a:ea typeface="Source Sans Pro" panose="020B0503030403020204" pitchFamily="34" charset="0"/>
            </a:endParaRPr>
          </a:p>
          <a:p>
            <a:pPr marL="285750" indent="-285750">
              <a:lnSpc>
                <a:spcPct val="150000"/>
              </a:lnSpc>
              <a:buFont typeface="Wingdings" panose="05000000000000000000" pitchFamily="2" charset="2"/>
              <a:buChar char="v"/>
            </a:pPr>
            <a:r>
              <a:rPr lang="en-US" b="1" dirty="0">
                <a:solidFill>
                  <a:schemeClr val="bg1"/>
                </a:solidFill>
                <a:latin typeface="Source Sans Pro" panose="020B0503030403020204" pitchFamily="34" charset="0"/>
                <a:ea typeface="Source Sans Pro" panose="020B0503030403020204" pitchFamily="34" charset="0"/>
              </a:rPr>
              <a:t>FPV drone freestyle</a:t>
            </a:r>
            <a:endParaRPr lang="en-US" b="1" dirty="0">
              <a:solidFill>
                <a:schemeClr val="bg1"/>
              </a:solidFill>
              <a:latin typeface="Source Sans Pro" panose="020B0503030403020204" pitchFamily="34" charset="0"/>
              <a:ea typeface="Source Sans Pro" panose="020B0503030403020204" pitchFamily="34" charset="0"/>
            </a:endParaRPr>
          </a:p>
          <a:p>
            <a:pPr marL="285750" indent="-285750">
              <a:lnSpc>
                <a:spcPct val="150000"/>
              </a:lnSpc>
              <a:buFont typeface="Wingdings" panose="05000000000000000000" pitchFamily="2" charset="2"/>
              <a:buChar char="v"/>
            </a:pPr>
            <a:r>
              <a:rPr lang="en-US" b="1" dirty="0">
                <a:solidFill>
                  <a:schemeClr val="bg1"/>
                </a:solidFill>
                <a:latin typeface="Source Sans Pro" panose="020B0503030403020204" pitchFamily="34" charset="0"/>
                <a:ea typeface="Source Sans Pro" panose="020B0503030403020204" pitchFamily="34" charset="0"/>
              </a:rPr>
              <a:t>FPV Drone Photography and Videography</a:t>
            </a:r>
            <a:endParaRPr lang="en-US" b="1" dirty="0">
              <a:solidFill>
                <a:schemeClr val="bg1"/>
              </a:solidFill>
              <a:latin typeface="Source Sans Pro" panose="020B0503030403020204" pitchFamily="34" charset="0"/>
              <a:ea typeface="Source Sans Pro" panose="020B0503030403020204" pitchFamily="34" charset="0"/>
            </a:endParaRPr>
          </a:p>
          <a:p>
            <a:pPr marL="285750" indent="-285750">
              <a:lnSpc>
                <a:spcPct val="150000"/>
              </a:lnSpc>
              <a:buFont typeface="Wingdings" panose="05000000000000000000" pitchFamily="2" charset="2"/>
              <a:buChar char="v"/>
            </a:pPr>
            <a:r>
              <a:rPr lang="en-US" b="1" dirty="0">
                <a:solidFill>
                  <a:schemeClr val="bg1"/>
                </a:solidFill>
                <a:latin typeface="Source Sans Pro" panose="020B0503030403020204" pitchFamily="34" charset="0"/>
                <a:ea typeface="Source Sans Pro" panose="020B0503030403020204" pitchFamily="34" charset="0"/>
              </a:rPr>
              <a:t>Safety consideration for flying FPV drones</a:t>
            </a:r>
            <a:endParaRPr lang="en-US" b="1" dirty="0">
              <a:solidFill>
                <a:schemeClr val="bg1"/>
              </a:solidFill>
              <a:latin typeface="Source Sans Pro" panose="020B0503030403020204" pitchFamily="34" charset="0"/>
              <a:ea typeface="Source Sans Pro" panose="020B0503030403020204" pitchFamily="34" charset="0"/>
            </a:endParaRPr>
          </a:p>
          <a:p>
            <a:pPr marL="285750" indent="-285750">
              <a:lnSpc>
                <a:spcPct val="150000"/>
              </a:lnSpc>
              <a:buFont typeface="Wingdings" panose="05000000000000000000" pitchFamily="2" charset="2"/>
              <a:buChar char="v"/>
            </a:pPr>
            <a:r>
              <a:rPr lang="en-US" b="1" dirty="0">
                <a:solidFill>
                  <a:schemeClr val="bg1"/>
                </a:solidFill>
                <a:latin typeface="Source Sans Pro" panose="020B0503030403020204" pitchFamily="34" charset="0"/>
                <a:ea typeface="Source Sans Pro" panose="020B0503030403020204" pitchFamily="34" charset="0"/>
              </a:rPr>
              <a:t>Tips for flying FPV drones</a:t>
            </a:r>
            <a:endParaRPr lang="en-US" b="1" dirty="0">
              <a:solidFill>
                <a:schemeClr val="bg1"/>
              </a:solidFill>
              <a:latin typeface="Source Sans Pro" panose="020B0503030403020204" pitchFamily="34" charset="0"/>
              <a:ea typeface="Source Sans Pro" panose="020B0503030403020204" pitchFamily="34" charset="0"/>
            </a:endParaRPr>
          </a:p>
          <a:p>
            <a:pPr marL="285750" indent="-285750">
              <a:lnSpc>
                <a:spcPct val="150000"/>
              </a:lnSpc>
              <a:buFont typeface="Wingdings" panose="05000000000000000000" pitchFamily="2" charset="2"/>
              <a:buChar char="v"/>
            </a:pPr>
            <a:r>
              <a:rPr lang="en-US" b="1" dirty="0">
                <a:solidFill>
                  <a:schemeClr val="bg1"/>
                </a:solidFill>
                <a:latin typeface="Source Sans Pro" panose="020B0503030403020204" pitchFamily="34" charset="0"/>
                <a:ea typeface="Source Sans Pro" panose="020B0503030403020204" pitchFamily="34" charset="0"/>
              </a:rPr>
              <a:t>Future of FPV Drones</a:t>
            </a:r>
            <a:endParaRPr lang="en-US" b="1" dirty="0">
              <a:solidFill>
                <a:schemeClr val="bg1"/>
              </a:solidFill>
              <a:latin typeface="Source Sans Pro" panose="020B0503030403020204" pitchFamily="34" charset="0"/>
              <a:ea typeface="Source Sans Pro" panose="020B0503030403020204" pitchFamily="34" charset="0"/>
            </a:endParaRPr>
          </a:p>
          <a:p>
            <a:pPr marL="285750" indent="-285750">
              <a:lnSpc>
                <a:spcPct val="150000"/>
              </a:lnSpc>
              <a:buFont typeface="Wingdings" panose="05000000000000000000" pitchFamily="2" charset="2"/>
              <a:buChar char="v"/>
            </a:pPr>
            <a:r>
              <a:rPr lang="en-US" b="1" dirty="0">
                <a:solidFill>
                  <a:schemeClr val="bg1"/>
                </a:solidFill>
                <a:latin typeface="Source Sans Pro" panose="020B0503030403020204" pitchFamily="34" charset="0"/>
                <a:ea typeface="Source Sans Pro" panose="020B0503030403020204" pitchFamily="34" charset="0"/>
              </a:rPr>
              <a:t>Benefits of using FPV drones</a:t>
            </a:r>
            <a:endParaRPr lang="en-US" b="1" dirty="0">
              <a:solidFill>
                <a:schemeClr val="bg1"/>
              </a:solidFill>
              <a:latin typeface="Source Sans Pro" panose="020B0503030403020204" pitchFamily="34" charset="0"/>
              <a:ea typeface="Source Sans Pro" panose="020B0503030403020204" pitchFamily="34" charset="0"/>
            </a:endParaRPr>
          </a:p>
          <a:p>
            <a:pPr marL="285750" indent="-285750">
              <a:lnSpc>
                <a:spcPct val="150000"/>
              </a:lnSpc>
              <a:buFont typeface="Wingdings" panose="05000000000000000000" pitchFamily="2" charset="2"/>
              <a:buChar char="v"/>
            </a:pPr>
            <a:r>
              <a:rPr lang="en-GB" altLang="en-US" b="1" dirty="0">
                <a:solidFill>
                  <a:schemeClr val="bg1"/>
                </a:solidFill>
                <a:latin typeface="Source Sans Pro" panose="020B0503030403020204" pitchFamily="34" charset="0"/>
                <a:ea typeface="Source Sans Pro" panose="020B0503030403020204" pitchFamily="34" charset="0"/>
              </a:rPr>
              <a:t>Limitations</a:t>
            </a:r>
            <a:r>
              <a:rPr lang="en-US" b="1" dirty="0">
                <a:solidFill>
                  <a:schemeClr val="bg1"/>
                </a:solidFill>
                <a:latin typeface="Source Sans Pro" panose="020B0503030403020204" pitchFamily="34" charset="0"/>
                <a:ea typeface="Source Sans Pro" panose="020B0503030403020204" pitchFamily="34" charset="0"/>
              </a:rPr>
              <a:t> of using FPV drones</a:t>
            </a:r>
            <a:endParaRPr lang="en-US" b="1" dirty="0">
              <a:solidFill>
                <a:schemeClr val="bg1"/>
              </a:solidFill>
              <a:latin typeface="Source Sans Pro" panose="020B0503030403020204" pitchFamily="34" charset="0"/>
              <a:ea typeface="Source Sans Pro" panose="020B0503030403020204" pitchFamily="34" charset="0"/>
            </a:endParaRPr>
          </a:p>
          <a:p>
            <a:pPr marL="285750" indent="-285750">
              <a:lnSpc>
                <a:spcPct val="150000"/>
              </a:lnSpc>
              <a:buFont typeface="Wingdings" panose="05000000000000000000" pitchFamily="2" charset="2"/>
              <a:buChar char="v"/>
            </a:pPr>
            <a:r>
              <a:rPr lang="en-US" b="1" dirty="0">
                <a:solidFill>
                  <a:schemeClr val="bg1"/>
                </a:solidFill>
                <a:latin typeface="Source Sans Pro" panose="020B0503030403020204" pitchFamily="34" charset="0"/>
                <a:ea typeface="Source Sans Pro" panose="020B0503030403020204" pitchFamily="34" charset="0"/>
              </a:rPr>
              <a:t>Conclusion</a:t>
            </a:r>
            <a:endParaRPr lang="en-US" b="1" dirty="0">
              <a:solidFill>
                <a:schemeClr val="bg1"/>
              </a:solidFill>
              <a:latin typeface="Source Sans Pro" panose="020B0503030403020204" pitchFamily="34" charset="0"/>
              <a:ea typeface="Source Sans Pro" panose="020B0503030403020204" pitchFamily="34" charset="0"/>
            </a:endParaRPr>
          </a:p>
          <a:p>
            <a:pPr>
              <a:lnSpc>
                <a:spcPct val="150000"/>
              </a:lnSpc>
            </a:pPr>
            <a:endParaRPr lang="en-US" b="1" dirty="0">
              <a:solidFill>
                <a:schemeClr val="bg1"/>
              </a:solidFill>
              <a:latin typeface="Prompt"/>
              <a:ea typeface="Promp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0" descr="preencoded.png"/>
          <p:cNvPicPr>
            <a:picLocks noChangeAspect="1"/>
          </p:cNvPicPr>
          <p:nvPr/>
        </p:nvPicPr>
        <p:blipFill>
          <a:blip r:embed="rId1"/>
          <a:stretch>
            <a:fillRect/>
          </a:stretch>
        </p:blipFill>
        <p:spPr>
          <a:xfrm>
            <a:off x="0" y="-9259"/>
            <a:ext cx="14666896" cy="8250129"/>
          </a:xfrm>
          <a:prstGeom prst="rect">
            <a:avLst/>
          </a:prstGeom>
        </p:spPr>
      </p:pic>
      <p:pic>
        <p:nvPicPr>
          <p:cNvPr id="4" name="Image 1"/>
          <p:cNvPicPr>
            <a:picLocks noChangeAspect="1"/>
          </p:cNvPicPr>
          <p:nvPr/>
        </p:nvPicPr>
        <p:blipFill>
          <a:blip r:embed="rId2"/>
          <a:stretch>
            <a:fillRect/>
          </a:stretch>
        </p:blipFill>
        <p:spPr>
          <a:xfrm>
            <a:off x="8501742" y="0"/>
            <a:ext cx="6172200" cy="8229600"/>
          </a:xfrm>
          <a:prstGeom prst="rect">
            <a:avLst/>
          </a:prstGeom>
        </p:spPr>
      </p:pic>
      <p:grpSp>
        <p:nvGrpSpPr>
          <p:cNvPr id="3" name="Group 2"/>
          <p:cNvGrpSpPr/>
          <p:nvPr/>
        </p:nvGrpSpPr>
        <p:grpSpPr>
          <a:xfrm>
            <a:off x="354227" y="1815179"/>
            <a:ext cx="7949060" cy="4599305"/>
            <a:chOff x="833199" y="2440186"/>
            <a:chExt cx="7949060" cy="4599305"/>
          </a:xfrm>
        </p:grpSpPr>
        <p:sp>
          <p:nvSpPr>
            <p:cNvPr id="5" name="Text 1"/>
            <p:cNvSpPr/>
            <p:nvPr/>
          </p:nvSpPr>
          <p:spPr>
            <a:xfrm>
              <a:off x="833199" y="2440186"/>
              <a:ext cx="7949060" cy="1666399"/>
            </a:xfrm>
            <a:prstGeom prst="rect">
              <a:avLst/>
            </a:prstGeom>
            <a:noFill/>
          </p:spPr>
          <p:txBody>
            <a:bodyPr wrap="square" rtlCol="0" anchor="t"/>
            <a:lstStyle/>
            <a:p>
              <a:pPr marL="0" indent="0">
                <a:lnSpc>
                  <a:spcPts val="6560"/>
                </a:lnSpc>
                <a:buNone/>
              </a:pPr>
              <a:r>
                <a:rPr lang="en-US" sz="5250" b="1" kern="0" spc="-105" dirty="0">
                  <a:solidFill>
                    <a:schemeClr val="bg1"/>
                  </a:solidFill>
                  <a:latin typeface="Source Sans Pro" panose="020B0503030403020204" pitchFamily="34" charset="0"/>
                  <a:ea typeface="Source Sans Pro" panose="020B0503030403020204" pitchFamily="34" charset="0"/>
                  <a:cs typeface="adonis-web" pitchFamily="34" charset="-120"/>
                </a:rPr>
                <a:t>Introduction to FPV drones</a:t>
              </a:r>
              <a:endParaRPr lang="en-US" sz="5250" dirty="0">
                <a:solidFill>
                  <a:schemeClr val="bg1"/>
                </a:solidFill>
                <a:latin typeface="Source Sans Pro" panose="020B0503030403020204" pitchFamily="34" charset="0"/>
                <a:ea typeface="Source Sans Pro" panose="020B0503030403020204" pitchFamily="34" charset="0"/>
              </a:endParaRPr>
            </a:p>
          </p:txBody>
        </p:sp>
        <p:sp>
          <p:nvSpPr>
            <p:cNvPr id="6" name="Text 2"/>
            <p:cNvSpPr/>
            <p:nvPr/>
          </p:nvSpPr>
          <p:spPr>
            <a:xfrm>
              <a:off x="833199" y="4262636"/>
              <a:ext cx="7477760" cy="2776855"/>
            </a:xfrm>
            <a:prstGeom prst="rect">
              <a:avLst/>
            </a:prstGeom>
            <a:noFill/>
          </p:spPr>
          <p:txBody>
            <a:bodyPr wrap="square" rtlCol="0" anchor="t"/>
            <a:lstStyle/>
            <a:p>
              <a:pPr>
                <a:lnSpc>
                  <a:spcPct val="150000"/>
                </a:lnSpc>
              </a:pPr>
              <a:r>
                <a:rPr lang="en-US" dirty="0">
                  <a:solidFill>
                    <a:schemeClr val="bg1"/>
                  </a:solidFill>
                  <a:latin typeface="Source Sans Pro" panose="020B0503030403020204" pitchFamily="34" charset="0"/>
                  <a:ea typeface="Source Sans Pro" panose="020B0503030403020204" pitchFamily="34" charset="0"/>
                </a:rPr>
                <a:t>FPV stands for First Person View, and it's a type of drone that lets you see what the drone sees in real-time through a video feed. </a:t>
              </a:r>
              <a:r>
                <a:rPr lang="en-US" kern="0" dirty="0">
                  <a:solidFill>
                    <a:schemeClr val="bg1"/>
                  </a:solidFill>
                  <a:latin typeface="Source Sans Pro" panose="020B0503030403020204" pitchFamily="34" charset="0"/>
                  <a:ea typeface="Source Sans Pro" panose="020B0503030403020204" pitchFamily="34" charset="0"/>
                  <a:cs typeface="Source Sans Pro" pitchFamily="34" charset="-120"/>
                </a:rPr>
                <a:t>An exhilarating experience like no other, FPV drones offer a thrilling perspective with agile maneuvers and breathtaking aerial views.</a:t>
              </a:r>
              <a:endParaRPr lang="en-US" dirty="0">
                <a:solidFill>
                  <a:schemeClr val="bg1"/>
                </a:solidFill>
                <a:latin typeface="Source Sans Pro" panose="020B0503030403020204" pitchFamily="34" charset="0"/>
                <a:ea typeface="Source Sans Pro" panose="020B0503030403020204" pitchFamily="34" charset="0"/>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0" descr="preencoded.png"/>
          <p:cNvPicPr>
            <a:picLocks noChangeAspect="1"/>
          </p:cNvPicPr>
          <p:nvPr/>
        </p:nvPicPr>
        <p:blipFill>
          <a:blip r:embed="rId1"/>
          <a:stretch>
            <a:fillRect/>
          </a:stretch>
        </p:blipFill>
        <p:spPr>
          <a:xfrm>
            <a:off x="0" y="-9259"/>
            <a:ext cx="14666896" cy="8250129"/>
          </a:xfrm>
          <a:prstGeom prst="rect">
            <a:avLst/>
          </a:prstGeom>
        </p:spPr>
      </p:pic>
      <p:grpSp>
        <p:nvGrpSpPr>
          <p:cNvPr id="10" name="Group 9"/>
          <p:cNvGrpSpPr/>
          <p:nvPr/>
        </p:nvGrpSpPr>
        <p:grpSpPr>
          <a:xfrm>
            <a:off x="2348389" y="1785918"/>
            <a:ext cx="9933562" cy="4657765"/>
            <a:chOff x="2348389" y="2458402"/>
            <a:chExt cx="9933562" cy="4657765"/>
          </a:xfrm>
        </p:grpSpPr>
        <p:sp>
          <p:nvSpPr>
            <p:cNvPr id="6" name="Text 2"/>
            <p:cNvSpPr/>
            <p:nvPr/>
          </p:nvSpPr>
          <p:spPr>
            <a:xfrm>
              <a:off x="2348389" y="2458402"/>
              <a:ext cx="7648813" cy="694373"/>
            </a:xfrm>
            <a:prstGeom prst="rect">
              <a:avLst/>
            </a:prstGeom>
            <a:noFill/>
          </p:spPr>
          <p:txBody>
            <a:bodyPr wrap="none" rtlCol="0" anchor="ctr"/>
            <a:lstStyle/>
            <a:p>
              <a:pPr marL="0" indent="0">
                <a:lnSpc>
                  <a:spcPts val="5470"/>
                </a:lnSpc>
                <a:buNone/>
              </a:pPr>
              <a:r>
                <a:rPr lang="en-US" sz="4375" b="1" kern="0" spc="-87" dirty="0">
                  <a:solidFill>
                    <a:schemeClr val="bg1"/>
                  </a:solidFill>
                  <a:latin typeface="Source Sans Pro" panose="020B0503030403020204" pitchFamily="34" charset="0"/>
                  <a:ea typeface="Source Sans Pro" panose="020B0503030403020204" pitchFamily="34" charset="0"/>
                  <a:cs typeface="adonis-web" pitchFamily="34" charset="-120"/>
                </a:rPr>
                <a:t>What is FPV (First Person View)?</a:t>
              </a:r>
              <a:endParaRPr lang="en-US" sz="4375" dirty="0">
                <a:solidFill>
                  <a:schemeClr val="bg1"/>
                </a:solidFill>
                <a:latin typeface="Source Sans Pro" panose="020B0503030403020204" pitchFamily="34" charset="0"/>
                <a:ea typeface="Source Sans Pro" panose="020B0503030403020204" pitchFamily="34" charset="0"/>
              </a:endParaRPr>
            </a:p>
          </p:txBody>
        </p:sp>
        <p:sp>
          <p:nvSpPr>
            <p:cNvPr id="7" name="Text 3"/>
            <p:cNvSpPr/>
            <p:nvPr/>
          </p:nvSpPr>
          <p:spPr>
            <a:xfrm>
              <a:off x="2348448" y="3591520"/>
              <a:ext cx="9933503" cy="3524647"/>
            </a:xfrm>
            <a:prstGeom prst="rect">
              <a:avLst/>
            </a:prstGeom>
            <a:noFill/>
          </p:spPr>
          <p:txBody>
            <a:bodyPr wrap="square" rtlCol="0" anchor="ctr"/>
            <a:lstStyle/>
            <a:p>
              <a:pPr>
                <a:lnSpc>
                  <a:spcPct val="150000"/>
                </a:lnSpc>
              </a:pPr>
              <a:r>
                <a:rPr lang="en-US" kern="0" spc="-35" dirty="0">
                  <a:solidFill>
                    <a:schemeClr val="bg1"/>
                  </a:solidFill>
                  <a:latin typeface="Source Sans Pro" panose="020B0503030403020204" pitchFamily="34" charset="0"/>
                  <a:ea typeface="Source Sans Pro" pitchFamily="34" charset="-122"/>
                  <a:cs typeface="Source Sans Pro" pitchFamily="34" charset="-120"/>
                </a:rPr>
                <a:t>FPV, or First Person View, is a drone flying method where the pilot sees a live video stream from the drone's perspective. </a:t>
              </a:r>
              <a:r>
                <a:rPr lang="en-US" dirty="0">
                  <a:solidFill>
                    <a:schemeClr val="bg1"/>
                  </a:solidFill>
                  <a:latin typeface="Source Sans Pro" panose="020B0503030403020204" pitchFamily="34" charset="0"/>
                  <a:ea typeface="Source Sans Pro" panose="020B0503030403020204" pitchFamily="34" charset="0"/>
                  <a:cs typeface="Mukta" pitchFamily="34" charset="-120"/>
                </a:rPr>
                <a:t>FPV (First Person View) drones are remote-controlled aircraft equipped with cameras that provide a real-time video feed to the pilot, allowing them to experience the flight from the drone's perspective. These drones are popular among hobbyists, videographers, and even professional racers due to their immersive and thrilling flying experience.</a:t>
              </a:r>
              <a:endParaRPr lang="en-US" dirty="0">
                <a:solidFill>
                  <a:schemeClr val="bg1"/>
                </a:solidFill>
                <a:latin typeface="Source Sans Pro" panose="020B0503030403020204" pitchFamily="34" charset="0"/>
                <a:ea typeface="Source Sans Pro" panose="020B0503030403020204" pitchFamily="34" charset="0"/>
              </a:endParaRPr>
            </a:p>
            <a:p>
              <a:pPr marL="0" indent="0">
                <a:lnSpc>
                  <a:spcPts val="2800"/>
                </a:lnSpc>
                <a:buNone/>
              </a:pPr>
              <a:endParaRPr lang="en-US" sz="1750" dirty="0">
                <a:solidFill>
                  <a:schemeClr val="bg1"/>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0" descr="preencoded.png"/>
          <p:cNvPicPr>
            <a:picLocks noChangeAspect="1"/>
          </p:cNvPicPr>
          <p:nvPr/>
        </p:nvPicPr>
        <p:blipFill>
          <a:blip r:embed="rId1"/>
          <a:stretch>
            <a:fillRect/>
          </a:stretch>
        </p:blipFill>
        <p:spPr>
          <a:xfrm>
            <a:off x="0" y="-9259"/>
            <a:ext cx="14666896" cy="8250129"/>
          </a:xfrm>
          <a:prstGeom prst="rect">
            <a:avLst/>
          </a:prstGeom>
        </p:spPr>
      </p:pic>
      <p:grpSp>
        <p:nvGrpSpPr>
          <p:cNvPr id="3" name="Group 2"/>
          <p:cNvGrpSpPr/>
          <p:nvPr/>
        </p:nvGrpSpPr>
        <p:grpSpPr>
          <a:xfrm>
            <a:off x="2348389" y="1832352"/>
            <a:ext cx="9933562" cy="4564896"/>
            <a:chOff x="2348389" y="1944053"/>
            <a:chExt cx="9933562" cy="4564896"/>
          </a:xfrm>
        </p:grpSpPr>
        <p:sp>
          <p:nvSpPr>
            <p:cNvPr id="6" name="Text 2"/>
            <p:cNvSpPr/>
            <p:nvPr/>
          </p:nvSpPr>
          <p:spPr>
            <a:xfrm>
              <a:off x="2348389" y="1944053"/>
              <a:ext cx="7648813" cy="694373"/>
            </a:xfrm>
            <a:prstGeom prst="rect">
              <a:avLst/>
            </a:prstGeom>
            <a:noFill/>
          </p:spPr>
          <p:txBody>
            <a:bodyPr wrap="none" rtlCol="0" anchor="ctr"/>
            <a:lstStyle/>
            <a:p>
              <a:pPr marL="0" indent="0">
                <a:lnSpc>
                  <a:spcPts val="5470"/>
                </a:lnSpc>
                <a:buNone/>
              </a:pPr>
              <a:r>
                <a:rPr lang="en-US" sz="4375" b="1" kern="0" spc="-87" dirty="0">
                  <a:solidFill>
                    <a:schemeClr val="bg1"/>
                  </a:solidFill>
                  <a:latin typeface="Source Sans Pro" panose="020B0503030403020204" pitchFamily="34" charset="0"/>
                  <a:ea typeface="Source Sans Pro" panose="020B0503030403020204" pitchFamily="34" charset="0"/>
                  <a:cs typeface="adonis-web" pitchFamily="34" charset="-120"/>
                </a:rPr>
                <a:t>How do FPV drones works? </a:t>
              </a:r>
              <a:endParaRPr lang="en-US" sz="4375" dirty="0">
                <a:solidFill>
                  <a:schemeClr val="bg1"/>
                </a:solidFill>
                <a:latin typeface="Source Sans Pro" panose="020B0503030403020204" pitchFamily="34" charset="0"/>
                <a:ea typeface="Source Sans Pro" panose="020B0503030403020204" pitchFamily="34" charset="0"/>
              </a:endParaRPr>
            </a:p>
          </p:txBody>
        </p:sp>
        <p:sp>
          <p:nvSpPr>
            <p:cNvPr id="7" name="Text 3"/>
            <p:cNvSpPr/>
            <p:nvPr/>
          </p:nvSpPr>
          <p:spPr>
            <a:xfrm>
              <a:off x="2348448" y="2984302"/>
              <a:ext cx="9933503" cy="3524647"/>
            </a:xfrm>
            <a:prstGeom prst="rect">
              <a:avLst/>
            </a:prstGeom>
            <a:noFill/>
          </p:spPr>
          <p:txBody>
            <a:bodyPr wrap="square" rtlCol="0" anchor="ctr"/>
            <a:lstStyle/>
            <a:p>
              <a:pPr>
                <a:lnSpc>
                  <a:spcPct val="150000"/>
                </a:lnSpc>
              </a:pPr>
              <a:r>
                <a:rPr lang="en-US" spc="100" dirty="0">
                  <a:solidFill>
                    <a:schemeClr val="bg1"/>
                  </a:solidFill>
                  <a:latin typeface="Source Sans Pro" panose="020B0503030403020204" pitchFamily="34" charset="0"/>
                  <a:ea typeface="Source Sans Pro" panose="020B0503030403020204" pitchFamily="34" charset="0"/>
                  <a:cs typeface="Mukta" pitchFamily="34" charset="-120"/>
                </a:rPr>
                <a:t>First-person view (FPV) drones work by using a combination of technologies to provide the pilot with a real-time view from the drone's perspective. The key components include a camera mounted on the drone, a video transmitter, and FPV goggles or a monitor for the pilot to view the live feed. The camera captures the video feed, which is then transmitted wirelessly to the pilot's goggles or monitor, giving them a immersive view of the drone's flight.</a:t>
              </a:r>
              <a:endParaRPr lang="en-US" spc="100" dirty="0">
                <a:solidFill>
                  <a:schemeClr val="bg1"/>
                </a:solidFill>
                <a:latin typeface="Source Sans Pro" panose="020B0503030403020204" pitchFamily="34" charset="0"/>
                <a:ea typeface="Source Sans Pro" panose="020B0503030403020204" pitchFamily="34" charset="0"/>
              </a:endParaRPr>
            </a:p>
            <a:p>
              <a:pPr marL="0" indent="0">
                <a:lnSpc>
                  <a:spcPct val="150000"/>
                </a:lnSpc>
                <a:buNone/>
              </a:pPr>
              <a:endParaRPr lang="en-US" sz="1750" dirty="0">
                <a:solidFill>
                  <a:schemeClr val="bg1"/>
                </a:solidFil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 0" descr="preencoded.png"/>
          <p:cNvPicPr>
            <a:picLocks noChangeAspect="1"/>
          </p:cNvPicPr>
          <p:nvPr/>
        </p:nvPicPr>
        <p:blipFill>
          <a:blip r:embed="rId1"/>
          <a:stretch>
            <a:fillRect/>
          </a:stretch>
        </p:blipFill>
        <p:spPr>
          <a:xfrm>
            <a:off x="0" y="-9259"/>
            <a:ext cx="14666896" cy="8250129"/>
          </a:xfrm>
          <a:prstGeom prst="rect">
            <a:avLst/>
          </a:prstGeom>
        </p:spPr>
      </p:pic>
      <p:sp>
        <p:nvSpPr>
          <p:cNvPr id="4" name="Text 1"/>
          <p:cNvSpPr/>
          <p:nvPr/>
        </p:nvSpPr>
        <p:spPr>
          <a:xfrm>
            <a:off x="2348389" y="1783556"/>
            <a:ext cx="6728460" cy="694373"/>
          </a:xfrm>
          <a:prstGeom prst="rect">
            <a:avLst/>
          </a:prstGeom>
          <a:noFill/>
        </p:spPr>
        <p:txBody>
          <a:bodyPr wrap="none" rtlCol="0" anchor="t"/>
          <a:lstStyle/>
          <a:p>
            <a:pPr marL="0" indent="0">
              <a:lnSpc>
                <a:spcPts val="5470"/>
              </a:lnSpc>
              <a:buNone/>
            </a:pPr>
            <a:r>
              <a:rPr lang="en-US" sz="4375" b="1" kern="0" spc="-87" dirty="0">
                <a:solidFill>
                  <a:schemeClr val="bg1"/>
                </a:solidFill>
                <a:latin typeface="Source Sans Pro" panose="020B0503030403020204" pitchFamily="34" charset="0"/>
                <a:ea typeface="Source Sans Pro" panose="020B0503030403020204" pitchFamily="34" charset="0"/>
                <a:cs typeface="adonis-web" pitchFamily="34" charset="-120"/>
              </a:rPr>
              <a:t>Components of an FPV drone</a:t>
            </a:r>
            <a:endParaRPr lang="en-US" sz="4375" dirty="0">
              <a:solidFill>
                <a:schemeClr val="bg1"/>
              </a:solidFill>
              <a:latin typeface="Source Sans Pro" panose="020B0503030403020204" pitchFamily="34" charset="0"/>
              <a:ea typeface="Source Sans Pro" panose="020B0503030403020204" pitchFamily="34" charset="0"/>
            </a:endParaRPr>
          </a:p>
        </p:txBody>
      </p:sp>
      <p:sp>
        <p:nvSpPr>
          <p:cNvPr id="5" name="Shape 2"/>
          <p:cNvSpPr/>
          <p:nvPr/>
        </p:nvSpPr>
        <p:spPr>
          <a:xfrm>
            <a:off x="2348389" y="2922270"/>
            <a:ext cx="4855726" cy="1650802"/>
          </a:xfrm>
          <a:prstGeom prst="roundRect">
            <a:avLst>
              <a:gd name="adj" fmla="val 6057"/>
            </a:avLst>
          </a:prstGeom>
          <a:solidFill>
            <a:srgbClr val="CC2300"/>
          </a:solidFill>
          <a:ln w="7620">
            <a:solidFill>
              <a:srgbClr val="D6BADD"/>
            </a:solidFill>
            <a:prstDash val="solid"/>
          </a:ln>
        </p:spPr>
      </p:sp>
      <p:sp>
        <p:nvSpPr>
          <p:cNvPr id="6" name="Text 3"/>
          <p:cNvSpPr/>
          <p:nvPr/>
        </p:nvSpPr>
        <p:spPr>
          <a:xfrm>
            <a:off x="2578179" y="3152061"/>
            <a:ext cx="2777490" cy="347186"/>
          </a:xfrm>
          <a:prstGeom prst="rect">
            <a:avLst/>
          </a:prstGeom>
          <a:noFill/>
        </p:spPr>
        <p:txBody>
          <a:bodyPr wrap="none" rtlCol="0" anchor="t"/>
          <a:lstStyle/>
          <a:p>
            <a:pPr marL="0" indent="0">
              <a:lnSpc>
                <a:spcPts val="2735"/>
              </a:lnSpc>
              <a:buNone/>
            </a:pPr>
            <a:r>
              <a:rPr lang="en-US" sz="2185" b="1" kern="0" spc="-44" dirty="0">
                <a:solidFill>
                  <a:schemeClr val="bg1"/>
                </a:solidFill>
                <a:latin typeface="Source Sans Pro" panose="020B0503030403020204" pitchFamily="34" charset="0"/>
                <a:ea typeface="Source Sans Pro" panose="020B0503030403020204" pitchFamily="34" charset="0"/>
                <a:cs typeface="adonis-web" pitchFamily="34" charset="-120"/>
              </a:rPr>
              <a:t>Camera System</a:t>
            </a:r>
            <a:endParaRPr lang="en-US" sz="2185" dirty="0">
              <a:solidFill>
                <a:schemeClr val="bg1"/>
              </a:solidFill>
              <a:latin typeface="Source Sans Pro" panose="020B0503030403020204" pitchFamily="34" charset="0"/>
              <a:ea typeface="Source Sans Pro" panose="020B0503030403020204" pitchFamily="34" charset="0"/>
            </a:endParaRPr>
          </a:p>
        </p:txBody>
      </p:sp>
      <p:sp>
        <p:nvSpPr>
          <p:cNvPr id="7" name="Text 4"/>
          <p:cNvSpPr/>
          <p:nvPr/>
        </p:nvSpPr>
        <p:spPr>
          <a:xfrm>
            <a:off x="2578179" y="3632478"/>
            <a:ext cx="4396145" cy="710803"/>
          </a:xfrm>
          <a:prstGeom prst="rect">
            <a:avLst/>
          </a:prstGeom>
          <a:noFill/>
        </p:spPr>
        <p:txBody>
          <a:bodyPr wrap="square" rtlCol="0" anchor="t"/>
          <a:lstStyle/>
          <a:p>
            <a:pPr marL="0" indent="0">
              <a:lnSpc>
                <a:spcPts val="2800"/>
              </a:lnSpc>
              <a:buNone/>
            </a:pPr>
            <a:r>
              <a:rPr lang="en-US" sz="1750" kern="0" spc="-35" dirty="0">
                <a:solidFill>
                  <a:schemeClr val="bg1"/>
                </a:solidFill>
                <a:latin typeface="Source Sans Pro" panose="020B0503030403020204" pitchFamily="34" charset="0"/>
                <a:ea typeface="Source Sans Pro" panose="020B0503030403020204" pitchFamily="34" charset="0"/>
                <a:cs typeface="Source Sans Pro" pitchFamily="34" charset="-120"/>
              </a:rPr>
              <a:t>High-definition camera for immersive first-person view</a:t>
            </a:r>
            <a:endParaRPr lang="en-US" sz="1750" dirty="0">
              <a:solidFill>
                <a:schemeClr val="bg1"/>
              </a:solidFill>
              <a:latin typeface="Source Sans Pro" panose="020B0503030403020204" pitchFamily="34" charset="0"/>
              <a:ea typeface="Source Sans Pro" panose="020B0503030403020204" pitchFamily="34" charset="0"/>
            </a:endParaRPr>
          </a:p>
        </p:txBody>
      </p:sp>
      <p:sp>
        <p:nvSpPr>
          <p:cNvPr id="8" name="Shape 5"/>
          <p:cNvSpPr/>
          <p:nvPr/>
        </p:nvSpPr>
        <p:spPr>
          <a:xfrm>
            <a:off x="7426285" y="2922270"/>
            <a:ext cx="4855726" cy="1650802"/>
          </a:xfrm>
          <a:prstGeom prst="roundRect">
            <a:avLst>
              <a:gd name="adj" fmla="val 6057"/>
            </a:avLst>
          </a:prstGeom>
          <a:solidFill>
            <a:srgbClr val="CC2300"/>
          </a:solidFill>
          <a:ln w="7620">
            <a:solidFill>
              <a:srgbClr val="D6BADD"/>
            </a:solidFill>
            <a:prstDash val="solid"/>
          </a:ln>
        </p:spPr>
      </p:sp>
      <p:sp>
        <p:nvSpPr>
          <p:cNvPr id="9" name="Text 6"/>
          <p:cNvSpPr/>
          <p:nvPr/>
        </p:nvSpPr>
        <p:spPr>
          <a:xfrm>
            <a:off x="7656076" y="3152061"/>
            <a:ext cx="2777490" cy="347186"/>
          </a:xfrm>
          <a:prstGeom prst="rect">
            <a:avLst/>
          </a:prstGeom>
          <a:noFill/>
        </p:spPr>
        <p:txBody>
          <a:bodyPr wrap="none" rtlCol="0" anchor="t"/>
          <a:lstStyle/>
          <a:p>
            <a:pPr marL="0" indent="0">
              <a:lnSpc>
                <a:spcPts val="2735"/>
              </a:lnSpc>
              <a:buNone/>
            </a:pPr>
            <a:r>
              <a:rPr lang="en-US" sz="2185" b="1" kern="0" spc="-44" dirty="0">
                <a:solidFill>
                  <a:schemeClr val="bg1"/>
                </a:solidFill>
                <a:latin typeface="Source Sans Pro" panose="020B0503030403020204" pitchFamily="34" charset="0"/>
                <a:ea typeface="Source Sans Pro" panose="020B0503030403020204" pitchFamily="34" charset="0"/>
                <a:cs typeface="adonis-web" pitchFamily="34" charset="-120"/>
              </a:rPr>
              <a:t>Video Transmitter</a:t>
            </a:r>
            <a:endParaRPr lang="en-US" sz="2185" dirty="0">
              <a:solidFill>
                <a:schemeClr val="bg1"/>
              </a:solidFill>
              <a:latin typeface="Source Sans Pro" panose="020B0503030403020204" pitchFamily="34" charset="0"/>
              <a:ea typeface="Source Sans Pro" panose="020B0503030403020204" pitchFamily="34" charset="0"/>
            </a:endParaRPr>
          </a:p>
        </p:txBody>
      </p:sp>
      <p:sp>
        <p:nvSpPr>
          <p:cNvPr id="10" name="Text 7"/>
          <p:cNvSpPr/>
          <p:nvPr/>
        </p:nvSpPr>
        <p:spPr>
          <a:xfrm>
            <a:off x="7656076" y="3632478"/>
            <a:ext cx="4396145" cy="355402"/>
          </a:xfrm>
          <a:prstGeom prst="rect">
            <a:avLst/>
          </a:prstGeom>
          <a:noFill/>
        </p:spPr>
        <p:txBody>
          <a:bodyPr wrap="none" rtlCol="0" anchor="t"/>
          <a:lstStyle/>
          <a:p>
            <a:pPr marL="0" indent="0">
              <a:lnSpc>
                <a:spcPts val="2800"/>
              </a:lnSpc>
              <a:buNone/>
            </a:pPr>
            <a:r>
              <a:rPr lang="en-US" sz="1750" kern="0" spc="-35" dirty="0">
                <a:solidFill>
                  <a:schemeClr val="bg1"/>
                </a:solidFill>
                <a:latin typeface="Source Sans Pro" panose="020B0503030403020204" pitchFamily="34" charset="0"/>
                <a:ea typeface="Source Sans Pro" panose="020B0503030403020204" pitchFamily="34" charset="0"/>
                <a:cs typeface="Source Sans Pro" pitchFamily="34" charset="-120"/>
              </a:rPr>
              <a:t>Sends live video feed to FPV goggles or monitor</a:t>
            </a:r>
            <a:endParaRPr lang="en-US" sz="1750" dirty="0">
              <a:solidFill>
                <a:schemeClr val="bg1"/>
              </a:solidFill>
              <a:latin typeface="Source Sans Pro" panose="020B0503030403020204" pitchFamily="34" charset="0"/>
              <a:ea typeface="Source Sans Pro" panose="020B0503030403020204" pitchFamily="34" charset="0"/>
            </a:endParaRPr>
          </a:p>
        </p:txBody>
      </p:sp>
      <p:sp>
        <p:nvSpPr>
          <p:cNvPr id="11" name="Shape 8"/>
          <p:cNvSpPr/>
          <p:nvPr/>
        </p:nvSpPr>
        <p:spPr>
          <a:xfrm>
            <a:off x="2348389" y="4795242"/>
            <a:ext cx="4855726" cy="1650802"/>
          </a:xfrm>
          <a:prstGeom prst="roundRect">
            <a:avLst>
              <a:gd name="adj" fmla="val 6057"/>
            </a:avLst>
          </a:prstGeom>
          <a:solidFill>
            <a:srgbClr val="CC2300"/>
          </a:solidFill>
          <a:ln w="7620">
            <a:solidFill>
              <a:srgbClr val="D6BADD"/>
            </a:solidFill>
            <a:prstDash val="solid"/>
          </a:ln>
        </p:spPr>
      </p:sp>
      <p:sp>
        <p:nvSpPr>
          <p:cNvPr id="12" name="Text 9"/>
          <p:cNvSpPr/>
          <p:nvPr/>
        </p:nvSpPr>
        <p:spPr>
          <a:xfrm>
            <a:off x="2578179" y="5025033"/>
            <a:ext cx="2777490" cy="347186"/>
          </a:xfrm>
          <a:prstGeom prst="rect">
            <a:avLst/>
          </a:prstGeom>
          <a:noFill/>
        </p:spPr>
        <p:txBody>
          <a:bodyPr wrap="none" rtlCol="0" anchor="t"/>
          <a:lstStyle/>
          <a:p>
            <a:pPr marL="0" indent="0">
              <a:lnSpc>
                <a:spcPts val="2735"/>
              </a:lnSpc>
              <a:buNone/>
            </a:pPr>
            <a:r>
              <a:rPr lang="en-US" sz="2185" b="1" kern="0" spc="-44" dirty="0">
                <a:solidFill>
                  <a:schemeClr val="bg1"/>
                </a:solidFill>
                <a:latin typeface="Source Sans Pro" panose="020B0503030403020204" pitchFamily="34" charset="0"/>
                <a:ea typeface="Source Sans Pro" panose="020B0503030403020204" pitchFamily="34" charset="0"/>
                <a:cs typeface="adonis-web" pitchFamily="34" charset="-120"/>
              </a:rPr>
              <a:t>Flight Controller</a:t>
            </a:r>
            <a:endParaRPr lang="en-US" sz="2185" dirty="0">
              <a:solidFill>
                <a:schemeClr val="bg1"/>
              </a:solidFill>
              <a:latin typeface="Source Sans Pro" panose="020B0503030403020204" pitchFamily="34" charset="0"/>
              <a:ea typeface="Source Sans Pro" panose="020B0503030403020204" pitchFamily="34" charset="0"/>
            </a:endParaRPr>
          </a:p>
        </p:txBody>
      </p:sp>
      <p:sp>
        <p:nvSpPr>
          <p:cNvPr id="13" name="Text 10"/>
          <p:cNvSpPr/>
          <p:nvPr/>
        </p:nvSpPr>
        <p:spPr>
          <a:xfrm>
            <a:off x="2578179" y="5505450"/>
            <a:ext cx="4396145" cy="355402"/>
          </a:xfrm>
          <a:prstGeom prst="rect">
            <a:avLst/>
          </a:prstGeom>
          <a:noFill/>
        </p:spPr>
        <p:txBody>
          <a:bodyPr wrap="none" rtlCol="0" anchor="t"/>
          <a:lstStyle/>
          <a:p>
            <a:pPr marL="0" indent="0">
              <a:lnSpc>
                <a:spcPts val="2800"/>
              </a:lnSpc>
              <a:buNone/>
            </a:pPr>
            <a:r>
              <a:rPr lang="en-US" sz="1750" kern="0" spc="-35" dirty="0">
                <a:solidFill>
                  <a:schemeClr val="bg1"/>
                </a:solidFill>
                <a:latin typeface="Source Sans Pro" panose="020B0503030403020204" pitchFamily="34" charset="0"/>
                <a:ea typeface="Source Sans Pro" panose="020B0503030403020204" pitchFamily="34" charset="0"/>
                <a:cs typeface="Source Sans Pro" pitchFamily="34" charset="-120"/>
              </a:rPr>
              <a:t>Brain of the drone, controls flight and stability</a:t>
            </a:r>
            <a:endParaRPr lang="en-US" sz="1750" dirty="0">
              <a:solidFill>
                <a:schemeClr val="bg1"/>
              </a:solidFill>
              <a:latin typeface="Source Sans Pro" panose="020B0503030403020204" pitchFamily="34" charset="0"/>
              <a:ea typeface="Source Sans Pro" panose="020B0503030403020204" pitchFamily="34" charset="0"/>
            </a:endParaRPr>
          </a:p>
        </p:txBody>
      </p:sp>
      <p:sp>
        <p:nvSpPr>
          <p:cNvPr id="14" name="Shape 11"/>
          <p:cNvSpPr/>
          <p:nvPr/>
        </p:nvSpPr>
        <p:spPr>
          <a:xfrm>
            <a:off x="7426285" y="4795242"/>
            <a:ext cx="4855726" cy="1650802"/>
          </a:xfrm>
          <a:prstGeom prst="roundRect">
            <a:avLst>
              <a:gd name="adj" fmla="val 6057"/>
            </a:avLst>
          </a:prstGeom>
          <a:solidFill>
            <a:srgbClr val="CC2300"/>
          </a:solidFill>
          <a:ln w="7620">
            <a:solidFill>
              <a:srgbClr val="D6BADD"/>
            </a:solidFill>
            <a:prstDash val="solid"/>
          </a:ln>
        </p:spPr>
      </p:sp>
      <p:sp>
        <p:nvSpPr>
          <p:cNvPr id="15" name="Text 12"/>
          <p:cNvSpPr/>
          <p:nvPr/>
        </p:nvSpPr>
        <p:spPr>
          <a:xfrm>
            <a:off x="7656076" y="5025033"/>
            <a:ext cx="2777490" cy="347186"/>
          </a:xfrm>
          <a:prstGeom prst="rect">
            <a:avLst/>
          </a:prstGeom>
          <a:noFill/>
        </p:spPr>
        <p:txBody>
          <a:bodyPr wrap="none" rtlCol="0" anchor="t"/>
          <a:lstStyle/>
          <a:p>
            <a:pPr marL="0" indent="0">
              <a:lnSpc>
                <a:spcPts val="2735"/>
              </a:lnSpc>
              <a:buNone/>
            </a:pPr>
            <a:r>
              <a:rPr lang="en-US" sz="2185" b="1" kern="0" spc="-44" dirty="0">
                <a:solidFill>
                  <a:schemeClr val="bg1"/>
                </a:solidFill>
                <a:latin typeface="Source Sans Pro" panose="020B0503030403020204" pitchFamily="34" charset="0"/>
                <a:ea typeface="Source Sans Pro" panose="020B0503030403020204" pitchFamily="34" charset="0"/>
                <a:cs typeface="adonis-web" pitchFamily="34" charset="-120"/>
              </a:rPr>
              <a:t>FPV Goggles</a:t>
            </a:r>
            <a:endParaRPr lang="en-US" sz="2185" dirty="0">
              <a:solidFill>
                <a:schemeClr val="bg1"/>
              </a:solidFill>
              <a:latin typeface="Source Sans Pro" panose="020B0503030403020204" pitchFamily="34" charset="0"/>
              <a:ea typeface="Source Sans Pro" panose="020B0503030403020204" pitchFamily="34" charset="0"/>
            </a:endParaRPr>
          </a:p>
        </p:txBody>
      </p:sp>
      <p:sp>
        <p:nvSpPr>
          <p:cNvPr id="16" name="Text 13"/>
          <p:cNvSpPr/>
          <p:nvPr/>
        </p:nvSpPr>
        <p:spPr>
          <a:xfrm>
            <a:off x="7656076" y="5505450"/>
            <a:ext cx="4396145" cy="710803"/>
          </a:xfrm>
          <a:prstGeom prst="rect">
            <a:avLst/>
          </a:prstGeom>
          <a:noFill/>
        </p:spPr>
        <p:txBody>
          <a:bodyPr wrap="square" rtlCol="0" anchor="t"/>
          <a:lstStyle/>
          <a:p>
            <a:pPr marL="0" indent="0">
              <a:lnSpc>
                <a:spcPts val="2800"/>
              </a:lnSpc>
              <a:buNone/>
            </a:pPr>
            <a:r>
              <a:rPr lang="en-US" sz="1750" kern="0" spc="-35" dirty="0">
                <a:solidFill>
                  <a:schemeClr val="bg1"/>
                </a:solidFill>
                <a:latin typeface="Source Sans Pro" panose="020B0503030403020204" pitchFamily="34" charset="0"/>
                <a:ea typeface="Source Sans Pro" panose="020B0503030403020204" pitchFamily="34" charset="0"/>
                <a:cs typeface="Source Sans Pro" pitchFamily="34" charset="-120"/>
              </a:rPr>
              <a:t>Wearable display for real-time view from the drone</a:t>
            </a:r>
            <a:endParaRPr lang="en-US" sz="1750" dirty="0">
              <a:solidFill>
                <a:schemeClr val="bg1"/>
              </a:solidFill>
              <a:latin typeface="Source Sans Pro" panose="020B0503030403020204" pitchFamily="34" charset="0"/>
              <a:ea typeface="Source Sans Pro" panose="020B0503030403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0" descr="preencoded.png"/>
          <p:cNvPicPr>
            <a:picLocks noChangeAspect="1"/>
          </p:cNvPicPr>
          <p:nvPr/>
        </p:nvPicPr>
        <p:blipFill>
          <a:blip r:embed="rId1"/>
          <a:stretch>
            <a:fillRect/>
          </a:stretch>
        </p:blipFill>
        <p:spPr>
          <a:xfrm>
            <a:off x="0" y="-9259"/>
            <a:ext cx="14666896" cy="8250129"/>
          </a:xfrm>
          <a:prstGeom prst="rect">
            <a:avLst/>
          </a:prstGeom>
        </p:spPr>
      </p:pic>
      <p:sp>
        <p:nvSpPr>
          <p:cNvPr id="5" name="Text 1"/>
          <p:cNvSpPr/>
          <p:nvPr/>
        </p:nvSpPr>
        <p:spPr>
          <a:xfrm>
            <a:off x="2348389" y="4367808"/>
            <a:ext cx="5554980" cy="694373"/>
          </a:xfrm>
          <a:prstGeom prst="rect">
            <a:avLst/>
          </a:prstGeom>
          <a:noFill/>
        </p:spPr>
        <p:txBody>
          <a:bodyPr wrap="none" rtlCol="0" anchor="t"/>
          <a:lstStyle/>
          <a:p>
            <a:pPr marL="0" indent="0">
              <a:lnSpc>
                <a:spcPts val="5470"/>
              </a:lnSpc>
              <a:buNone/>
            </a:pPr>
            <a:r>
              <a:rPr lang="en-US" sz="4375" b="1" kern="0" spc="-87" dirty="0">
                <a:solidFill>
                  <a:schemeClr val="bg1"/>
                </a:solidFill>
                <a:latin typeface="Source Sans Pro" panose="020B0503030403020204" pitchFamily="34" charset="0"/>
                <a:ea typeface="Source Sans Pro" panose="020B0503030403020204" pitchFamily="34" charset="0"/>
                <a:cs typeface="adonis-web" pitchFamily="34" charset="-120"/>
              </a:rPr>
              <a:t>Types of FPV drones</a:t>
            </a:r>
            <a:endParaRPr lang="en-US" sz="4375" dirty="0">
              <a:solidFill>
                <a:schemeClr val="bg1"/>
              </a:solidFill>
              <a:latin typeface="Source Sans Pro" panose="020B0503030403020204" pitchFamily="34" charset="0"/>
              <a:ea typeface="Source Sans Pro" panose="020B0503030403020204" pitchFamily="34" charset="0"/>
            </a:endParaRPr>
          </a:p>
        </p:txBody>
      </p:sp>
      <p:sp>
        <p:nvSpPr>
          <p:cNvPr id="6" name="Text 2"/>
          <p:cNvSpPr/>
          <p:nvPr/>
        </p:nvSpPr>
        <p:spPr>
          <a:xfrm>
            <a:off x="2703790" y="5395436"/>
            <a:ext cx="9578102" cy="355402"/>
          </a:xfrm>
          <a:prstGeom prst="rect">
            <a:avLst/>
          </a:prstGeom>
          <a:noFill/>
        </p:spPr>
        <p:txBody>
          <a:bodyPr wrap="none" rtlCol="0" anchor="t"/>
          <a:lstStyle/>
          <a:p>
            <a:pPr marL="342900" indent="-342900" algn="l">
              <a:lnSpc>
                <a:spcPts val="2800"/>
              </a:lnSpc>
              <a:buSzPct val="100000"/>
              <a:buChar char="•"/>
            </a:pPr>
            <a:r>
              <a:rPr lang="en-US" sz="1750" b="1" kern="0" spc="-35" dirty="0">
                <a:solidFill>
                  <a:schemeClr val="bg1"/>
                </a:solidFill>
                <a:latin typeface="Source Sans Pro" panose="020B0503030403020204" pitchFamily="34" charset="0"/>
                <a:ea typeface="Source Sans Pro" pitchFamily="34" charset="-122"/>
                <a:cs typeface="Source Sans Pro" pitchFamily="34" charset="-120"/>
              </a:rPr>
              <a:t>Racing drones:</a:t>
            </a:r>
            <a:r>
              <a:rPr lang="en-US" sz="1750" kern="0" spc="-35" dirty="0">
                <a:solidFill>
                  <a:schemeClr val="bg1"/>
                </a:solidFill>
                <a:latin typeface="Source Sans Pro" panose="020B0503030403020204" pitchFamily="34" charset="0"/>
                <a:ea typeface="Source Sans Pro" pitchFamily="34" charset="-122"/>
                <a:cs typeface="Source Sans Pro" pitchFamily="34" charset="-120"/>
              </a:rPr>
              <a:t> Lightweight, agile, and designed for speed and maneuverability.</a:t>
            </a:r>
            <a:endParaRPr lang="en-US" sz="1750" dirty="0">
              <a:solidFill>
                <a:schemeClr val="bg1"/>
              </a:solidFill>
            </a:endParaRPr>
          </a:p>
        </p:txBody>
      </p:sp>
      <p:sp>
        <p:nvSpPr>
          <p:cNvPr id="7" name="Text 3"/>
          <p:cNvSpPr/>
          <p:nvPr/>
        </p:nvSpPr>
        <p:spPr>
          <a:xfrm>
            <a:off x="2703790" y="5839658"/>
            <a:ext cx="9578102" cy="355402"/>
          </a:xfrm>
          <a:prstGeom prst="rect">
            <a:avLst/>
          </a:prstGeom>
          <a:noFill/>
        </p:spPr>
        <p:txBody>
          <a:bodyPr wrap="none" rtlCol="0" anchor="t"/>
          <a:lstStyle/>
          <a:p>
            <a:pPr marL="342900" indent="-342900" algn="l">
              <a:lnSpc>
                <a:spcPts val="2800"/>
              </a:lnSpc>
              <a:buSzPct val="100000"/>
              <a:buChar char="•"/>
            </a:pPr>
            <a:r>
              <a:rPr lang="en-US" sz="1750" b="1" kern="0" spc="-35" dirty="0">
                <a:solidFill>
                  <a:schemeClr val="bg1"/>
                </a:solidFill>
                <a:latin typeface="Source Sans Pro" panose="020B0503030403020204" pitchFamily="34" charset="0"/>
                <a:ea typeface="Source Sans Pro" pitchFamily="34" charset="-122"/>
                <a:cs typeface="Source Sans Pro" pitchFamily="34" charset="-120"/>
              </a:rPr>
              <a:t>Freestyle drones:</a:t>
            </a:r>
            <a:r>
              <a:rPr lang="en-US" sz="1750" kern="0" spc="-35" dirty="0">
                <a:solidFill>
                  <a:schemeClr val="bg1"/>
                </a:solidFill>
                <a:latin typeface="Source Sans Pro" panose="020B0503030403020204" pitchFamily="34" charset="0"/>
                <a:ea typeface="Source Sans Pro" pitchFamily="34" charset="-122"/>
                <a:cs typeface="Source Sans Pro" pitchFamily="34" charset="-120"/>
              </a:rPr>
              <a:t> Versatile, capable of performing complex aerial maneuvers for creative videography.</a:t>
            </a:r>
            <a:endParaRPr lang="en-US" sz="1750" dirty="0">
              <a:solidFill>
                <a:schemeClr val="bg1"/>
              </a:solidFill>
            </a:endParaRPr>
          </a:p>
        </p:txBody>
      </p:sp>
      <p:sp>
        <p:nvSpPr>
          <p:cNvPr id="8" name="Text 4"/>
          <p:cNvSpPr/>
          <p:nvPr/>
        </p:nvSpPr>
        <p:spPr>
          <a:xfrm>
            <a:off x="2703790" y="6283881"/>
            <a:ext cx="9578102" cy="355402"/>
          </a:xfrm>
          <a:prstGeom prst="rect">
            <a:avLst/>
          </a:prstGeom>
          <a:noFill/>
        </p:spPr>
        <p:txBody>
          <a:bodyPr wrap="none" rtlCol="0" anchor="t"/>
          <a:lstStyle/>
          <a:p>
            <a:pPr marL="342900" indent="-342900" algn="l">
              <a:lnSpc>
                <a:spcPts val="2800"/>
              </a:lnSpc>
              <a:buSzPct val="100000"/>
              <a:buChar char="•"/>
            </a:pPr>
            <a:r>
              <a:rPr lang="en-US" sz="1750" b="1" kern="0" spc="-35" dirty="0">
                <a:solidFill>
                  <a:schemeClr val="bg1"/>
                </a:solidFill>
                <a:latin typeface="Source Sans Pro" panose="020B0503030403020204" pitchFamily="34" charset="0"/>
                <a:ea typeface="Source Sans Pro" pitchFamily="34" charset="-122"/>
                <a:cs typeface="Source Sans Pro" pitchFamily="34" charset="-120"/>
              </a:rPr>
              <a:t>Cinematic drones:</a:t>
            </a:r>
            <a:r>
              <a:rPr lang="en-US" sz="1750" kern="0" spc="-35" dirty="0">
                <a:solidFill>
                  <a:schemeClr val="bg1"/>
                </a:solidFill>
                <a:latin typeface="Source Sans Pro" panose="020B0503030403020204" pitchFamily="34" charset="0"/>
                <a:ea typeface="Source Sans Pro" pitchFamily="34" charset="-122"/>
                <a:cs typeface="Source Sans Pro" pitchFamily="34" charset="-120"/>
              </a:rPr>
              <a:t> Stable, equipped with high-quality cameras for smooth and cinematic footage capture.</a:t>
            </a:r>
            <a:endParaRPr lang="en-US" sz="1750" dirty="0">
              <a:solidFill>
                <a:schemeClr val="bg1"/>
              </a:solidFill>
            </a:endParaRPr>
          </a:p>
        </p:txBody>
      </p:sp>
      <p:pic>
        <p:nvPicPr>
          <p:cNvPr id="1026" name="Picture 2" descr="How Red Bull built a drone to catch F1 champ Max Verstapp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514"/>
            <a:ext cx="5007429" cy="333828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rotWithShape="1">
          <a:blip r:embed="rId3"/>
          <a:srcRect r="2058" b="2058"/>
          <a:stretch>
            <a:fillRect/>
          </a:stretch>
        </p:blipFill>
        <p:spPr>
          <a:xfrm>
            <a:off x="4811486" y="-14514"/>
            <a:ext cx="5007429" cy="3338286"/>
          </a:xfrm>
          <a:prstGeom prst="rect">
            <a:avLst/>
          </a:prstGeom>
        </p:spPr>
      </p:pic>
      <p:pic>
        <p:nvPicPr>
          <p:cNvPr id="1030" name="Picture 6" descr="Build the ultimate FPV cinematic drone | Udemy"/>
          <p:cNvPicPr>
            <a:picLocks noChangeAspect="1" noChangeArrowheads="1"/>
          </p:cNvPicPr>
          <p:nvPr/>
        </p:nvPicPr>
        <p:blipFill rotWithShape="1">
          <a:blip r:embed="rId4">
            <a:extLst>
              <a:ext uri="{28A0092B-C50C-407E-A947-70E740481C1C}">
                <a14:useLocalDpi xmlns:a14="http://schemas.microsoft.com/office/drawing/2010/main" val="0"/>
              </a:ext>
            </a:extLst>
          </a:blip>
          <a:srcRect l="12845" t="16949" r="19803"/>
          <a:stretch>
            <a:fillRect/>
          </a:stretch>
        </p:blipFill>
        <p:spPr bwMode="auto">
          <a:xfrm>
            <a:off x="9818915" y="-12700"/>
            <a:ext cx="4811485" cy="33382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0" descr="preencoded.png"/>
          <p:cNvPicPr>
            <a:picLocks noChangeAspect="1"/>
          </p:cNvPicPr>
          <p:nvPr/>
        </p:nvPicPr>
        <p:blipFill>
          <a:blip r:embed="rId1"/>
          <a:stretch>
            <a:fillRect/>
          </a:stretch>
        </p:blipFill>
        <p:spPr>
          <a:xfrm>
            <a:off x="0" y="-9259"/>
            <a:ext cx="14666896" cy="8250129"/>
          </a:xfrm>
          <a:prstGeom prst="rect">
            <a:avLst/>
          </a:prstGeom>
        </p:spPr>
      </p:pic>
      <p:sp>
        <p:nvSpPr>
          <p:cNvPr id="4" name="Text 1"/>
          <p:cNvSpPr/>
          <p:nvPr/>
        </p:nvSpPr>
        <p:spPr>
          <a:xfrm>
            <a:off x="2348389" y="1678781"/>
            <a:ext cx="6098619" cy="694373"/>
          </a:xfrm>
          <a:prstGeom prst="rect">
            <a:avLst/>
          </a:prstGeom>
          <a:noFill/>
        </p:spPr>
        <p:txBody>
          <a:bodyPr wrap="none" rtlCol="0" anchor="t"/>
          <a:lstStyle/>
          <a:p>
            <a:pPr marL="0" indent="0">
              <a:lnSpc>
                <a:spcPts val="5470"/>
              </a:lnSpc>
              <a:buNone/>
            </a:pPr>
            <a:r>
              <a:rPr lang="en-US" sz="4375" b="1" kern="0" spc="-87" dirty="0">
                <a:solidFill>
                  <a:schemeClr val="bg1"/>
                </a:solidFill>
                <a:latin typeface="Source Sans Pro" panose="020B0503030403020204" pitchFamily="34" charset="0"/>
                <a:ea typeface="Source Sans Pro" panose="020B0503030403020204" pitchFamily="34" charset="0"/>
                <a:cs typeface="adonis-web" pitchFamily="34" charset="-120"/>
              </a:rPr>
              <a:t>Popular FPV drone brands</a:t>
            </a:r>
            <a:endParaRPr lang="en-US" sz="4375" dirty="0">
              <a:solidFill>
                <a:schemeClr val="bg1"/>
              </a:solidFill>
              <a:latin typeface="Source Sans Pro" panose="020B0503030403020204" pitchFamily="34" charset="0"/>
              <a:ea typeface="Source Sans Pro" panose="020B0503030403020204" pitchFamily="34" charset="0"/>
            </a:endParaRPr>
          </a:p>
        </p:txBody>
      </p:sp>
      <p:pic>
        <p:nvPicPr>
          <p:cNvPr id="5" name="Image 1" descr="preencoded.png"/>
          <p:cNvPicPr>
            <a:picLocks noChangeAspect="1"/>
          </p:cNvPicPr>
          <p:nvPr/>
        </p:nvPicPr>
        <p:blipFill>
          <a:blip r:embed="rId2"/>
          <a:stretch>
            <a:fillRect/>
          </a:stretch>
        </p:blipFill>
        <p:spPr>
          <a:xfrm>
            <a:off x="2348389" y="2817495"/>
            <a:ext cx="3088958" cy="1909048"/>
          </a:xfrm>
          <a:prstGeom prst="rect">
            <a:avLst/>
          </a:prstGeom>
        </p:spPr>
      </p:pic>
      <p:sp>
        <p:nvSpPr>
          <p:cNvPr id="6" name="Text 2"/>
          <p:cNvSpPr/>
          <p:nvPr/>
        </p:nvSpPr>
        <p:spPr>
          <a:xfrm>
            <a:off x="2348389" y="5004197"/>
            <a:ext cx="2777490" cy="347186"/>
          </a:xfrm>
          <a:prstGeom prst="rect">
            <a:avLst/>
          </a:prstGeom>
          <a:noFill/>
        </p:spPr>
        <p:txBody>
          <a:bodyPr wrap="none" rtlCol="0" anchor="t"/>
          <a:lstStyle/>
          <a:p>
            <a:pPr marL="0" indent="0" algn="l">
              <a:lnSpc>
                <a:spcPts val="2735"/>
              </a:lnSpc>
              <a:buNone/>
            </a:pPr>
            <a:r>
              <a:rPr lang="en-US" sz="2185" b="1" kern="0" spc="-44" dirty="0">
                <a:solidFill>
                  <a:schemeClr val="bg1"/>
                </a:solidFill>
                <a:latin typeface="adonis-web" pitchFamily="34" charset="0"/>
                <a:ea typeface="adonis-web" pitchFamily="34" charset="-122"/>
                <a:cs typeface="adonis-web" pitchFamily="34" charset="-120"/>
              </a:rPr>
              <a:t>DJI</a:t>
            </a:r>
            <a:endParaRPr lang="en-US" sz="2185" dirty="0">
              <a:solidFill>
                <a:schemeClr val="bg1"/>
              </a:solidFill>
            </a:endParaRPr>
          </a:p>
        </p:txBody>
      </p:sp>
      <p:sp>
        <p:nvSpPr>
          <p:cNvPr id="7" name="Text 3"/>
          <p:cNvSpPr/>
          <p:nvPr/>
        </p:nvSpPr>
        <p:spPr>
          <a:xfrm>
            <a:off x="2348389" y="5484614"/>
            <a:ext cx="3088958" cy="710803"/>
          </a:xfrm>
          <a:prstGeom prst="rect">
            <a:avLst/>
          </a:prstGeom>
          <a:noFill/>
        </p:spPr>
        <p:txBody>
          <a:bodyPr wrap="square" rtlCol="0" anchor="t"/>
          <a:lstStyle/>
          <a:p>
            <a:pPr marL="0" indent="0" algn="l">
              <a:lnSpc>
                <a:spcPts val="2800"/>
              </a:lnSpc>
              <a:buNone/>
            </a:pPr>
            <a:r>
              <a:rPr lang="en-US" sz="1750" kern="0" spc="-35" dirty="0">
                <a:solidFill>
                  <a:schemeClr val="bg1"/>
                </a:solidFill>
                <a:latin typeface="Source Sans Pro" panose="020B0503030403020204" pitchFamily="34" charset="0"/>
                <a:ea typeface="Source Sans Pro" pitchFamily="34" charset="-122"/>
                <a:cs typeface="Source Sans Pro" pitchFamily="34" charset="-120"/>
              </a:rPr>
              <a:t>Leading brand with high-speed, vibrant drones.</a:t>
            </a:r>
            <a:endParaRPr lang="en-US" sz="1750" dirty="0">
              <a:solidFill>
                <a:schemeClr val="bg1"/>
              </a:solidFill>
            </a:endParaRPr>
          </a:p>
        </p:txBody>
      </p:sp>
      <p:pic>
        <p:nvPicPr>
          <p:cNvPr id="8" name="Image 2" descr="preencoded.png"/>
          <p:cNvPicPr>
            <a:picLocks noChangeAspect="1"/>
          </p:cNvPicPr>
          <p:nvPr/>
        </p:nvPicPr>
        <p:blipFill>
          <a:blip r:embed="rId3"/>
          <a:stretch>
            <a:fillRect/>
          </a:stretch>
        </p:blipFill>
        <p:spPr>
          <a:xfrm>
            <a:off x="5770602" y="2817495"/>
            <a:ext cx="3088958" cy="1909048"/>
          </a:xfrm>
          <a:prstGeom prst="rect">
            <a:avLst/>
          </a:prstGeom>
        </p:spPr>
      </p:pic>
      <p:sp>
        <p:nvSpPr>
          <p:cNvPr id="9" name="Text 4"/>
          <p:cNvSpPr/>
          <p:nvPr/>
        </p:nvSpPr>
        <p:spPr>
          <a:xfrm>
            <a:off x="5770602" y="5004197"/>
            <a:ext cx="2777490" cy="347186"/>
          </a:xfrm>
          <a:prstGeom prst="rect">
            <a:avLst/>
          </a:prstGeom>
          <a:noFill/>
        </p:spPr>
        <p:txBody>
          <a:bodyPr wrap="none" rtlCol="0" anchor="t"/>
          <a:lstStyle/>
          <a:p>
            <a:pPr marL="0" indent="0" algn="l">
              <a:lnSpc>
                <a:spcPts val="2735"/>
              </a:lnSpc>
              <a:buNone/>
            </a:pPr>
            <a:r>
              <a:rPr lang="en-US" sz="2185" b="1" kern="0" spc="-44" dirty="0">
                <a:solidFill>
                  <a:schemeClr val="bg1"/>
                </a:solidFill>
                <a:latin typeface="adonis-web" pitchFamily="34" charset="0"/>
                <a:ea typeface="adonis-web" pitchFamily="34" charset="-122"/>
                <a:cs typeface="adonis-web" pitchFamily="34" charset="-120"/>
              </a:rPr>
              <a:t>Fat Shark</a:t>
            </a:r>
            <a:endParaRPr lang="en-US" sz="2185" dirty="0">
              <a:solidFill>
                <a:schemeClr val="bg1"/>
              </a:solidFill>
            </a:endParaRPr>
          </a:p>
        </p:txBody>
      </p:sp>
      <p:sp>
        <p:nvSpPr>
          <p:cNvPr id="10" name="Text 5"/>
          <p:cNvSpPr/>
          <p:nvPr/>
        </p:nvSpPr>
        <p:spPr>
          <a:xfrm>
            <a:off x="5770602" y="5484614"/>
            <a:ext cx="3088958" cy="1066205"/>
          </a:xfrm>
          <a:prstGeom prst="rect">
            <a:avLst/>
          </a:prstGeom>
          <a:noFill/>
        </p:spPr>
        <p:txBody>
          <a:bodyPr wrap="square" rtlCol="0" anchor="t"/>
          <a:lstStyle/>
          <a:p>
            <a:pPr marL="0" indent="0" algn="l">
              <a:lnSpc>
                <a:spcPts val="2800"/>
              </a:lnSpc>
              <a:buNone/>
            </a:pPr>
            <a:r>
              <a:rPr lang="en-US" sz="1750" kern="0" spc="-35" dirty="0">
                <a:solidFill>
                  <a:schemeClr val="bg1"/>
                </a:solidFill>
                <a:latin typeface="Source Sans Pro" panose="020B0503030403020204" pitchFamily="34" charset="0"/>
                <a:ea typeface="Source Sans Pro" pitchFamily="34" charset="-122"/>
                <a:cs typeface="Source Sans Pro" pitchFamily="34" charset="-120"/>
              </a:rPr>
              <a:t>Innovative brand known for futuristic technology and immersive goggles.</a:t>
            </a:r>
            <a:endParaRPr lang="en-US" sz="1750" dirty="0">
              <a:solidFill>
                <a:schemeClr val="bg1"/>
              </a:solidFill>
            </a:endParaRPr>
          </a:p>
        </p:txBody>
      </p:sp>
      <p:pic>
        <p:nvPicPr>
          <p:cNvPr id="11" name="Image 3" descr="preencoded.png"/>
          <p:cNvPicPr>
            <a:picLocks noChangeAspect="1"/>
          </p:cNvPicPr>
          <p:nvPr/>
        </p:nvPicPr>
        <p:blipFill>
          <a:blip r:embed="rId4"/>
          <a:stretch>
            <a:fillRect/>
          </a:stretch>
        </p:blipFill>
        <p:spPr>
          <a:xfrm>
            <a:off x="9192816" y="2817495"/>
            <a:ext cx="3089077" cy="1909167"/>
          </a:xfrm>
          <a:prstGeom prst="rect">
            <a:avLst/>
          </a:prstGeom>
        </p:spPr>
      </p:pic>
      <p:sp>
        <p:nvSpPr>
          <p:cNvPr id="12" name="Text 6"/>
          <p:cNvSpPr/>
          <p:nvPr/>
        </p:nvSpPr>
        <p:spPr>
          <a:xfrm>
            <a:off x="9192816" y="5004316"/>
            <a:ext cx="2777490" cy="347186"/>
          </a:xfrm>
          <a:prstGeom prst="rect">
            <a:avLst/>
          </a:prstGeom>
          <a:noFill/>
        </p:spPr>
        <p:txBody>
          <a:bodyPr wrap="none" rtlCol="0" anchor="t"/>
          <a:lstStyle/>
          <a:p>
            <a:pPr marL="0" indent="0" algn="l">
              <a:lnSpc>
                <a:spcPts val="2735"/>
              </a:lnSpc>
              <a:buNone/>
            </a:pPr>
            <a:r>
              <a:rPr lang="en-US" sz="2185" b="1" kern="0" spc="-44" dirty="0">
                <a:solidFill>
                  <a:schemeClr val="bg1"/>
                </a:solidFill>
                <a:latin typeface="adonis-web" pitchFamily="34" charset="0"/>
                <a:ea typeface="adonis-web" pitchFamily="34" charset="-122"/>
                <a:cs typeface="adonis-web" pitchFamily="34" charset="-120"/>
              </a:rPr>
              <a:t>ImmersionRC</a:t>
            </a:r>
            <a:endParaRPr lang="en-US" sz="2185" dirty="0">
              <a:solidFill>
                <a:schemeClr val="bg1"/>
              </a:solidFill>
            </a:endParaRPr>
          </a:p>
        </p:txBody>
      </p:sp>
      <p:sp>
        <p:nvSpPr>
          <p:cNvPr id="13" name="Text 7"/>
          <p:cNvSpPr/>
          <p:nvPr/>
        </p:nvSpPr>
        <p:spPr>
          <a:xfrm>
            <a:off x="9192816" y="5484733"/>
            <a:ext cx="3089077" cy="710803"/>
          </a:xfrm>
          <a:prstGeom prst="rect">
            <a:avLst/>
          </a:prstGeom>
          <a:noFill/>
        </p:spPr>
        <p:txBody>
          <a:bodyPr wrap="square" rtlCol="0" anchor="t"/>
          <a:lstStyle/>
          <a:p>
            <a:pPr marL="0" indent="0" algn="l">
              <a:lnSpc>
                <a:spcPts val="2800"/>
              </a:lnSpc>
              <a:buNone/>
            </a:pPr>
            <a:r>
              <a:rPr lang="en-US" sz="1750" kern="0" spc="-35" dirty="0">
                <a:solidFill>
                  <a:schemeClr val="bg1"/>
                </a:solidFill>
                <a:latin typeface="Source Sans Pro" panose="020B0503030403020204" pitchFamily="34" charset="0"/>
                <a:ea typeface="Source Sans Pro" pitchFamily="34" charset="-122"/>
                <a:cs typeface="Source Sans Pro" pitchFamily="34" charset="-120"/>
              </a:rPr>
              <a:t>Brand renowned for agility and aerodynamic design.</a:t>
            </a:r>
            <a:endParaRPr lang="en-US" sz="1750"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 0" descr="preencoded.png"/>
          <p:cNvPicPr>
            <a:picLocks noChangeAspect="1"/>
          </p:cNvPicPr>
          <p:nvPr/>
        </p:nvPicPr>
        <p:blipFill>
          <a:blip r:embed="rId1"/>
          <a:stretch>
            <a:fillRect/>
          </a:stretch>
        </p:blipFill>
        <p:spPr>
          <a:xfrm>
            <a:off x="0" y="-9259"/>
            <a:ext cx="14666896" cy="8250129"/>
          </a:xfrm>
          <a:prstGeom prst="rect">
            <a:avLst/>
          </a:prstGeom>
        </p:spPr>
      </p:pic>
      <p:pic>
        <p:nvPicPr>
          <p:cNvPr id="4" name="Image 1" descr="preencoded.png"/>
          <p:cNvPicPr>
            <a:picLocks noChangeAspect="1"/>
          </p:cNvPicPr>
          <p:nvPr/>
        </p:nvPicPr>
        <p:blipFill>
          <a:blip r:embed="rId2"/>
          <a:stretch>
            <a:fillRect/>
          </a:stretch>
        </p:blipFill>
        <p:spPr>
          <a:xfrm>
            <a:off x="0" y="0"/>
            <a:ext cx="3657600" cy="8229600"/>
          </a:xfrm>
          <a:prstGeom prst="rect">
            <a:avLst/>
          </a:prstGeom>
        </p:spPr>
      </p:pic>
      <p:sp>
        <p:nvSpPr>
          <p:cNvPr id="5" name="Text 1"/>
          <p:cNvSpPr/>
          <p:nvPr/>
        </p:nvSpPr>
        <p:spPr>
          <a:xfrm>
            <a:off x="4490799" y="1458516"/>
            <a:ext cx="5554980" cy="694373"/>
          </a:xfrm>
          <a:prstGeom prst="rect">
            <a:avLst/>
          </a:prstGeom>
          <a:noFill/>
        </p:spPr>
        <p:txBody>
          <a:bodyPr wrap="none" rtlCol="0" anchor="t"/>
          <a:lstStyle/>
          <a:p>
            <a:pPr marL="0" indent="0">
              <a:lnSpc>
                <a:spcPts val="5470"/>
              </a:lnSpc>
              <a:buNone/>
            </a:pPr>
            <a:r>
              <a:rPr lang="en-US" sz="4375" b="1" kern="0" spc="-87" dirty="0">
                <a:solidFill>
                  <a:schemeClr val="bg1"/>
                </a:solidFill>
                <a:latin typeface="Source Sans Pro" panose="020B0503030403020204" pitchFamily="34" charset="0"/>
                <a:ea typeface="Source Sans Pro" panose="020B0503030403020204" pitchFamily="34" charset="0"/>
                <a:cs typeface="adonis-web" pitchFamily="34" charset="-120"/>
              </a:rPr>
              <a:t>FPV Drone Racing</a:t>
            </a:r>
            <a:endParaRPr lang="en-US" sz="4375" dirty="0">
              <a:solidFill>
                <a:schemeClr val="bg1"/>
              </a:solidFill>
              <a:latin typeface="Source Sans Pro" panose="020B0503030403020204" pitchFamily="34" charset="0"/>
              <a:ea typeface="Source Sans Pro" panose="020B0503030403020204" pitchFamily="34" charset="0"/>
            </a:endParaRPr>
          </a:p>
        </p:txBody>
      </p:sp>
      <p:sp>
        <p:nvSpPr>
          <p:cNvPr id="6" name="Shape 2"/>
          <p:cNvSpPr/>
          <p:nvPr/>
        </p:nvSpPr>
        <p:spPr>
          <a:xfrm>
            <a:off x="4801910" y="2486144"/>
            <a:ext cx="44410" cy="4284821"/>
          </a:xfrm>
          <a:prstGeom prst="roundRect">
            <a:avLst>
              <a:gd name="adj" fmla="val 225151"/>
            </a:avLst>
          </a:prstGeom>
          <a:solidFill>
            <a:srgbClr val="C00000"/>
          </a:solidFill>
        </p:spPr>
      </p:sp>
      <p:sp>
        <p:nvSpPr>
          <p:cNvPr id="7" name="Shape 3"/>
          <p:cNvSpPr/>
          <p:nvPr/>
        </p:nvSpPr>
        <p:spPr>
          <a:xfrm>
            <a:off x="5074027" y="2887444"/>
            <a:ext cx="777597" cy="44410"/>
          </a:xfrm>
          <a:prstGeom prst="roundRect">
            <a:avLst>
              <a:gd name="adj" fmla="val 225151"/>
            </a:avLst>
          </a:prstGeom>
          <a:solidFill>
            <a:srgbClr val="C00000"/>
          </a:solidFill>
        </p:spPr>
      </p:sp>
      <p:sp>
        <p:nvSpPr>
          <p:cNvPr id="8" name="Shape 4"/>
          <p:cNvSpPr/>
          <p:nvPr/>
        </p:nvSpPr>
        <p:spPr>
          <a:xfrm>
            <a:off x="4574084" y="2659737"/>
            <a:ext cx="499943" cy="499943"/>
          </a:xfrm>
          <a:prstGeom prst="roundRect">
            <a:avLst>
              <a:gd name="adj" fmla="val 20000"/>
            </a:avLst>
          </a:prstGeom>
          <a:solidFill>
            <a:srgbClr val="C00000"/>
          </a:solidFill>
          <a:ln w="7620">
            <a:solidFill>
              <a:srgbClr val="D6BADD"/>
            </a:solidFill>
            <a:prstDash val="solid"/>
          </a:ln>
        </p:spPr>
      </p:sp>
      <p:sp>
        <p:nvSpPr>
          <p:cNvPr id="9" name="Text 5"/>
          <p:cNvSpPr/>
          <p:nvPr/>
        </p:nvSpPr>
        <p:spPr>
          <a:xfrm>
            <a:off x="4732556" y="2701409"/>
            <a:ext cx="182999" cy="416481"/>
          </a:xfrm>
          <a:prstGeom prst="rect">
            <a:avLst/>
          </a:prstGeom>
          <a:solidFill>
            <a:srgbClr val="C00000"/>
          </a:solidFill>
        </p:spPr>
        <p:txBody>
          <a:bodyPr wrap="none" rtlCol="0" anchor="t"/>
          <a:lstStyle/>
          <a:p>
            <a:pPr marL="0" indent="0" algn="ctr">
              <a:lnSpc>
                <a:spcPts val="3280"/>
              </a:lnSpc>
              <a:buNone/>
            </a:pPr>
            <a:r>
              <a:rPr lang="en-US" sz="2625" b="1" kern="0" spc="-52" dirty="0">
                <a:solidFill>
                  <a:schemeClr val="bg1"/>
                </a:solidFill>
                <a:latin typeface="Source Sans Pro" panose="020B0503030403020204" pitchFamily="34" charset="0"/>
                <a:ea typeface="Source Sans Pro" panose="020B0503030403020204" pitchFamily="34" charset="0"/>
                <a:cs typeface="adonis-web" pitchFamily="34" charset="-120"/>
              </a:rPr>
              <a:t>1</a:t>
            </a:r>
            <a:endParaRPr lang="en-US" sz="2625" dirty="0">
              <a:solidFill>
                <a:schemeClr val="bg1"/>
              </a:solidFill>
              <a:latin typeface="Source Sans Pro" panose="020B0503030403020204" pitchFamily="34" charset="0"/>
              <a:ea typeface="Source Sans Pro" panose="020B0503030403020204" pitchFamily="34" charset="0"/>
            </a:endParaRPr>
          </a:p>
        </p:txBody>
      </p:sp>
      <p:sp>
        <p:nvSpPr>
          <p:cNvPr id="10" name="Text 6"/>
          <p:cNvSpPr/>
          <p:nvPr/>
        </p:nvSpPr>
        <p:spPr>
          <a:xfrm>
            <a:off x="6046113" y="2708315"/>
            <a:ext cx="2777490" cy="347186"/>
          </a:xfrm>
          <a:prstGeom prst="rect">
            <a:avLst/>
          </a:prstGeom>
          <a:noFill/>
        </p:spPr>
        <p:txBody>
          <a:bodyPr wrap="none" rtlCol="0" anchor="t"/>
          <a:lstStyle/>
          <a:p>
            <a:pPr marL="0" indent="0" algn="l">
              <a:lnSpc>
                <a:spcPts val="2735"/>
              </a:lnSpc>
              <a:buNone/>
            </a:pPr>
            <a:r>
              <a:rPr lang="en-US" sz="2185" b="1" kern="0" spc="-44" dirty="0">
                <a:solidFill>
                  <a:schemeClr val="bg1"/>
                </a:solidFill>
                <a:latin typeface="Source Sans Pro" panose="020B0503030403020204" pitchFamily="34" charset="0"/>
                <a:ea typeface="Source Sans Pro" panose="020B0503030403020204" pitchFamily="34" charset="0"/>
                <a:cs typeface="adonis-web" pitchFamily="34" charset="-120"/>
              </a:rPr>
              <a:t>Preparation</a:t>
            </a:r>
            <a:endParaRPr lang="en-US" sz="2185" dirty="0">
              <a:solidFill>
                <a:schemeClr val="bg1"/>
              </a:solidFill>
              <a:latin typeface="Source Sans Pro" panose="020B0503030403020204" pitchFamily="34" charset="0"/>
              <a:ea typeface="Source Sans Pro" panose="020B0503030403020204" pitchFamily="34" charset="0"/>
            </a:endParaRPr>
          </a:p>
        </p:txBody>
      </p:sp>
      <p:sp>
        <p:nvSpPr>
          <p:cNvPr id="11" name="Text 7"/>
          <p:cNvSpPr/>
          <p:nvPr/>
        </p:nvSpPr>
        <p:spPr>
          <a:xfrm>
            <a:off x="6046113" y="3188732"/>
            <a:ext cx="7751088" cy="355402"/>
          </a:xfrm>
          <a:prstGeom prst="rect">
            <a:avLst/>
          </a:prstGeom>
          <a:noFill/>
        </p:spPr>
        <p:txBody>
          <a:bodyPr wrap="none" rtlCol="0" anchor="t"/>
          <a:lstStyle/>
          <a:p>
            <a:pPr marL="0" indent="0" algn="l">
              <a:lnSpc>
                <a:spcPts val="2800"/>
              </a:lnSpc>
              <a:buNone/>
            </a:pPr>
            <a:r>
              <a:rPr lang="en-US" sz="1750" kern="0" spc="-35" dirty="0">
                <a:solidFill>
                  <a:schemeClr val="bg1"/>
                </a:solidFill>
                <a:latin typeface="Source Sans Pro" panose="020B0503030403020204" pitchFamily="34" charset="0"/>
                <a:ea typeface="Source Sans Pro" panose="020B0503030403020204" pitchFamily="34" charset="0"/>
                <a:cs typeface="Source Sans Pro" pitchFamily="34" charset="-120"/>
              </a:rPr>
              <a:t>Check drone and equipment</a:t>
            </a:r>
            <a:endParaRPr lang="en-US" sz="1750" dirty="0">
              <a:solidFill>
                <a:schemeClr val="bg1"/>
              </a:solidFill>
              <a:latin typeface="Source Sans Pro" panose="020B0503030403020204" pitchFamily="34" charset="0"/>
              <a:ea typeface="Source Sans Pro" panose="020B0503030403020204" pitchFamily="34" charset="0"/>
            </a:endParaRPr>
          </a:p>
        </p:txBody>
      </p:sp>
      <p:sp>
        <p:nvSpPr>
          <p:cNvPr id="12" name="Shape 8"/>
          <p:cNvSpPr/>
          <p:nvPr/>
        </p:nvSpPr>
        <p:spPr>
          <a:xfrm>
            <a:off x="5074027" y="4389775"/>
            <a:ext cx="777597" cy="44410"/>
          </a:xfrm>
          <a:prstGeom prst="roundRect">
            <a:avLst>
              <a:gd name="adj" fmla="val 225151"/>
            </a:avLst>
          </a:prstGeom>
          <a:solidFill>
            <a:srgbClr val="C00000"/>
          </a:solidFill>
        </p:spPr>
      </p:sp>
      <p:sp>
        <p:nvSpPr>
          <p:cNvPr id="13" name="Shape 9"/>
          <p:cNvSpPr/>
          <p:nvPr/>
        </p:nvSpPr>
        <p:spPr>
          <a:xfrm>
            <a:off x="4574084" y="4162068"/>
            <a:ext cx="499943" cy="499943"/>
          </a:xfrm>
          <a:prstGeom prst="roundRect">
            <a:avLst>
              <a:gd name="adj" fmla="val 20000"/>
            </a:avLst>
          </a:prstGeom>
          <a:solidFill>
            <a:srgbClr val="C00000"/>
          </a:solidFill>
          <a:ln w="7620">
            <a:solidFill>
              <a:srgbClr val="D6BADD"/>
            </a:solidFill>
            <a:prstDash val="solid"/>
          </a:ln>
        </p:spPr>
      </p:sp>
      <p:sp>
        <p:nvSpPr>
          <p:cNvPr id="14" name="Text 10"/>
          <p:cNvSpPr/>
          <p:nvPr/>
        </p:nvSpPr>
        <p:spPr>
          <a:xfrm>
            <a:off x="4732556" y="4203740"/>
            <a:ext cx="182999" cy="416481"/>
          </a:xfrm>
          <a:prstGeom prst="rect">
            <a:avLst/>
          </a:prstGeom>
          <a:solidFill>
            <a:srgbClr val="C00000"/>
          </a:solidFill>
        </p:spPr>
        <p:txBody>
          <a:bodyPr wrap="none" rtlCol="0" anchor="t"/>
          <a:lstStyle/>
          <a:p>
            <a:pPr marL="0" indent="0" algn="ctr">
              <a:lnSpc>
                <a:spcPts val="3280"/>
              </a:lnSpc>
              <a:buNone/>
            </a:pPr>
            <a:r>
              <a:rPr lang="en-US" sz="2625" b="1" kern="0" spc="-52" dirty="0">
                <a:solidFill>
                  <a:schemeClr val="bg1"/>
                </a:solidFill>
                <a:latin typeface="Source Sans Pro" panose="020B0503030403020204" pitchFamily="34" charset="0"/>
                <a:ea typeface="Source Sans Pro" panose="020B0503030403020204" pitchFamily="34" charset="0"/>
                <a:cs typeface="adonis-web" pitchFamily="34" charset="-120"/>
              </a:rPr>
              <a:t>2</a:t>
            </a:r>
            <a:endParaRPr lang="en-US" sz="2625" dirty="0">
              <a:solidFill>
                <a:schemeClr val="bg1"/>
              </a:solidFill>
              <a:latin typeface="Source Sans Pro" panose="020B0503030403020204" pitchFamily="34" charset="0"/>
              <a:ea typeface="Source Sans Pro" panose="020B0503030403020204" pitchFamily="34" charset="0"/>
            </a:endParaRPr>
          </a:p>
        </p:txBody>
      </p:sp>
      <p:sp>
        <p:nvSpPr>
          <p:cNvPr id="15" name="Text 11"/>
          <p:cNvSpPr/>
          <p:nvPr/>
        </p:nvSpPr>
        <p:spPr>
          <a:xfrm>
            <a:off x="6046113" y="4210645"/>
            <a:ext cx="2777490" cy="347186"/>
          </a:xfrm>
          <a:prstGeom prst="rect">
            <a:avLst/>
          </a:prstGeom>
          <a:noFill/>
        </p:spPr>
        <p:txBody>
          <a:bodyPr wrap="none" rtlCol="0" anchor="t"/>
          <a:lstStyle/>
          <a:p>
            <a:pPr marL="0" indent="0" algn="l">
              <a:lnSpc>
                <a:spcPts val="2735"/>
              </a:lnSpc>
              <a:buNone/>
            </a:pPr>
            <a:r>
              <a:rPr lang="en-US" sz="2185" b="1" kern="0" spc="-44" dirty="0">
                <a:solidFill>
                  <a:schemeClr val="bg1"/>
                </a:solidFill>
                <a:latin typeface="Source Sans Pro" panose="020B0503030403020204" pitchFamily="34" charset="0"/>
                <a:ea typeface="Source Sans Pro" panose="020B0503030403020204" pitchFamily="34" charset="0"/>
                <a:cs typeface="adonis-web" pitchFamily="34" charset="-120"/>
              </a:rPr>
              <a:t>Competition</a:t>
            </a:r>
            <a:endParaRPr lang="en-US" sz="2185" dirty="0">
              <a:solidFill>
                <a:schemeClr val="bg1"/>
              </a:solidFill>
              <a:latin typeface="Source Sans Pro" panose="020B0503030403020204" pitchFamily="34" charset="0"/>
              <a:ea typeface="Source Sans Pro" panose="020B0503030403020204" pitchFamily="34" charset="0"/>
            </a:endParaRPr>
          </a:p>
        </p:txBody>
      </p:sp>
      <p:sp>
        <p:nvSpPr>
          <p:cNvPr id="16" name="Text 12"/>
          <p:cNvSpPr/>
          <p:nvPr/>
        </p:nvSpPr>
        <p:spPr>
          <a:xfrm>
            <a:off x="6046113" y="4691063"/>
            <a:ext cx="7751088" cy="355402"/>
          </a:xfrm>
          <a:prstGeom prst="rect">
            <a:avLst/>
          </a:prstGeom>
          <a:noFill/>
        </p:spPr>
        <p:txBody>
          <a:bodyPr wrap="none" rtlCol="0" anchor="t"/>
          <a:lstStyle/>
          <a:p>
            <a:pPr marL="0" indent="0" algn="l">
              <a:lnSpc>
                <a:spcPts val="2800"/>
              </a:lnSpc>
              <a:buNone/>
            </a:pPr>
            <a:r>
              <a:rPr lang="en-US" sz="1750" kern="0" spc="-35" dirty="0">
                <a:solidFill>
                  <a:schemeClr val="bg1"/>
                </a:solidFill>
                <a:latin typeface="Source Sans Pro" panose="020B0503030403020204" pitchFamily="34" charset="0"/>
                <a:ea typeface="Source Sans Pro" panose="020B0503030403020204" pitchFamily="34" charset="0"/>
                <a:cs typeface="Source Sans Pro" pitchFamily="34" charset="-120"/>
              </a:rPr>
              <a:t>Race through designated course</a:t>
            </a:r>
            <a:endParaRPr lang="en-US" sz="1750" dirty="0">
              <a:solidFill>
                <a:schemeClr val="bg1"/>
              </a:solidFill>
              <a:latin typeface="Source Sans Pro" panose="020B0503030403020204" pitchFamily="34" charset="0"/>
              <a:ea typeface="Source Sans Pro" panose="020B0503030403020204" pitchFamily="34" charset="0"/>
            </a:endParaRPr>
          </a:p>
        </p:txBody>
      </p:sp>
      <p:sp>
        <p:nvSpPr>
          <p:cNvPr id="17" name="Shape 13"/>
          <p:cNvSpPr/>
          <p:nvPr/>
        </p:nvSpPr>
        <p:spPr>
          <a:xfrm>
            <a:off x="5074027" y="5892105"/>
            <a:ext cx="777597" cy="44410"/>
          </a:xfrm>
          <a:prstGeom prst="roundRect">
            <a:avLst>
              <a:gd name="adj" fmla="val 225151"/>
            </a:avLst>
          </a:prstGeom>
          <a:solidFill>
            <a:srgbClr val="C00000"/>
          </a:solidFill>
        </p:spPr>
      </p:sp>
      <p:sp>
        <p:nvSpPr>
          <p:cNvPr id="18" name="Shape 14"/>
          <p:cNvSpPr/>
          <p:nvPr/>
        </p:nvSpPr>
        <p:spPr>
          <a:xfrm>
            <a:off x="4574084" y="5664398"/>
            <a:ext cx="499943" cy="499943"/>
          </a:xfrm>
          <a:prstGeom prst="roundRect">
            <a:avLst>
              <a:gd name="adj" fmla="val 20000"/>
            </a:avLst>
          </a:prstGeom>
          <a:solidFill>
            <a:srgbClr val="C00000"/>
          </a:solidFill>
          <a:ln w="7620">
            <a:solidFill>
              <a:srgbClr val="D6BADD"/>
            </a:solidFill>
            <a:prstDash val="solid"/>
          </a:ln>
        </p:spPr>
      </p:sp>
      <p:sp>
        <p:nvSpPr>
          <p:cNvPr id="19" name="Text 15"/>
          <p:cNvSpPr/>
          <p:nvPr/>
        </p:nvSpPr>
        <p:spPr>
          <a:xfrm>
            <a:off x="4732556" y="5706070"/>
            <a:ext cx="182999" cy="416481"/>
          </a:xfrm>
          <a:prstGeom prst="rect">
            <a:avLst/>
          </a:prstGeom>
          <a:solidFill>
            <a:srgbClr val="C00000"/>
          </a:solidFill>
        </p:spPr>
        <p:txBody>
          <a:bodyPr wrap="none" rtlCol="0" anchor="t"/>
          <a:lstStyle/>
          <a:p>
            <a:pPr marL="0" indent="0" algn="ctr">
              <a:lnSpc>
                <a:spcPts val="3280"/>
              </a:lnSpc>
              <a:buNone/>
            </a:pPr>
            <a:r>
              <a:rPr lang="en-US" sz="2625" b="1" kern="0" spc="-52" dirty="0">
                <a:solidFill>
                  <a:schemeClr val="bg1"/>
                </a:solidFill>
                <a:latin typeface="Source Sans Pro" panose="020B0503030403020204" pitchFamily="34" charset="0"/>
                <a:ea typeface="Source Sans Pro" panose="020B0503030403020204" pitchFamily="34" charset="0"/>
                <a:cs typeface="adonis-web" pitchFamily="34" charset="-120"/>
              </a:rPr>
              <a:t>3</a:t>
            </a:r>
            <a:endParaRPr lang="en-US" sz="2625" dirty="0">
              <a:solidFill>
                <a:schemeClr val="bg1"/>
              </a:solidFill>
              <a:latin typeface="Source Sans Pro" panose="020B0503030403020204" pitchFamily="34" charset="0"/>
              <a:ea typeface="Source Sans Pro" panose="020B0503030403020204" pitchFamily="34" charset="0"/>
            </a:endParaRPr>
          </a:p>
        </p:txBody>
      </p:sp>
      <p:sp>
        <p:nvSpPr>
          <p:cNvPr id="20" name="Text 16"/>
          <p:cNvSpPr/>
          <p:nvPr/>
        </p:nvSpPr>
        <p:spPr>
          <a:xfrm>
            <a:off x="6046113" y="5712976"/>
            <a:ext cx="2777490" cy="347186"/>
          </a:xfrm>
          <a:prstGeom prst="rect">
            <a:avLst/>
          </a:prstGeom>
          <a:noFill/>
        </p:spPr>
        <p:txBody>
          <a:bodyPr wrap="none" rtlCol="0" anchor="t"/>
          <a:lstStyle/>
          <a:p>
            <a:pPr marL="0" indent="0" algn="l">
              <a:lnSpc>
                <a:spcPts val="2735"/>
              </a:lnSpc>
              <a:buNone/>
            </a:pPr>
            <a:r>
              <a:rPr lang="en-US" sz="2185" b="1" kern="0" spc="-44" dirty="0">
                <a:solidFill>
                  <a:schemeClr val="bg1"/>
                </a:solidFill>
                <a:latin typeface="Source Sans Pro" panose="020B0503030403020204" pitchFamily="34" charset="0"/>
                <a:ea typeface="Source Sans Pro" panose="020B0503030403020204" pitchFamily="34" charset="0"/>
                <a:cs typeface="adonis-web" pitchFamily="34" charset="-120"/>
              </a:rPr>
              <a:t>Strategy</a:t>
            </a:r>
            <a:endParaRPr lang="en-US" sz="2185" dirty="0">
              <a:solidFill>
                <a:schemeClr val="bg1"/>
              </a:solidFill>
              <a:latin typeface="Source Sans Pro" panose="020B0503030403020204" pitchFamily="34" charset="0"/>
              <a:ea typeface="Source Sans Pro" panose="020B0503030403020204" pitchFamily="34" charset="0"/>
            </a:endParaRPr>
          </a:p>
        </p:txBody>
      </p:sp>
      <p:sp>
        <p:nvSpPr>
          <p:cNvPr id="21" name="Text 17"/>
          <p:cNvSpPr/>
          <p:nvPr/>
        </p:nvSpPr>
        <p:spPr>
          <a:xfrm>
            <a:off x="6046113" y="6193393"/>
            <a:ext cx="7751088" cy="355402"/>
          </a:xfrm>
          <a:prstGeom prst="rect">
            <a:avLst/>
          </a:prstGeom>
          <a:noFill/>
        </p:spPr>
        <p:txBody>
          <a:bodyPr wrap="none" rtlCol="0" anchor="t"/>
          <a:lstStyle/>
          <a:p>
            <a:pPr marL="0" indent="0" algn="l">
              <a:lnSpc>
                <a:spcPts val="2800"/>
              </a:lnSpc>
              <a:buNone/>
            </a:pPr>
            <a:r>
              <a:rPr lang="en-US" sz="1750" kern="0" spc="-35" dirty="0">
                <a:solidFill>
                  <a:schemeClr val="bg1"/>
                </a:solidFill>
                <a:latin typeface="Source Sans Pro" panose="020B0503030403020204" pitchFamily="34" charset="0"/>
                <a:ea typeface="Source Sans Pro" panose="020B0503030403020204" pitchFamily="34" charset="0"/>
                <a:cs typeface="Source Sans Pro" pitchFamily="34" charset="-120"/>
              </a:rPr>
              <a:t>Plan movements and obstacles</a:t>
            </a:r>
            <a:endParaRPr lang="en-US" sz="1750" dirty="0">
              <a:solidFill>
                <a:schemeClr val="bg1"/>
              </a:solidFill>
              <a:latin typeface="Source Sans Pro" panose="020B0503030403020204" pitchFamily="34" charset="0"/>
              <a:ea typeface="Source Sans Pro" panose="020B0503030403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6480</Words>
  <Application>WPS Presentation</Application>
  <PresentationFormat>Custom</PresentationFormat>
  <Paragraphs>224</Paragraphs>
  <Slides>18</Slides>
  <Notes>18</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18</vt:i4>
      </vt:variant>
    </vt:vector>
  </HeadingPairs>
  <TitlesOfParts>
    <vt:vector size="38" baseType="lpstr">
      <vt:lpstr>Arial</vt:lpstr>
      <vt:lpstr>SimSun</vt:lpstr>
      <vt:lpstr>Wingdings</vt:lpstr>
      <vt:lpstr>adonis-web</vt:lpstr>
      <vt:lpstr>Segoe Print</vt:lpstr>
      <vt:lpstr>adonis-web</vt:lpstr>
      <vt:lpstr>adonis-web</vt:lpstr>
      <vt:lpstr>Source Sans Pro</vt:lpstr>
      <vt:lpstr>Prompt</vt:lpstr>
      <vt:lpstr>Source Sans Pro</vt:lpstr>
      <vt:lpstr>Source Sans Pro</vt:lpstr>
      <vt:lpstr>Mukta</vt:lpstr>
      <vt:lpstr>Mukta</vt:lpstr>
      <vt:lpstr>Prompt</vt:lpstr>
      <vt:lpstr>Mukta</vt:lpstr>
      <vt:lpstr>Microsoft YaHei</vt:lpstr>
      <vt:lpstr>Arial Unicode MS</vt:lpstr>
      <vt:lpstr>Calibri</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Jiya Monpara</cp:lastModifiedBy>
  <cp:revision>18</cp:revision>
  <dcterms:created xsi:type="dcterms:W3CDTF">2024-03-08T13:40:00Z</dcterms:created>
  <dcterms:modified xsi:type="dcterms:W3CDTF">2025-02-18T13:33:33Z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D0F64E952E434CEFBB2DD8E94BFF6DF2_12</vt:lpwstr>
  </property>
  <property fmtid="{D5CDD505-2E9C-101B-9397-08002B2CF9AE}" pid="3" name="KSOProductBuildVer">
    <vt:lpwstr>1033-12.2.0.19805</vt:lpwstr>
  </property>
</Properties>
</file>